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30" r:id="rId14"/>
    <p:sldId id="268" r:id="rId15"/>
    <p:sldId id="331" r:id="rId16"/>
    <p:sldId id="332" r:id="rId17"/>
    <p:sldId id="314" r:id="rId18"/>
    <p:sldId id="315" r:id="rId19"/>
    <p:sldId id="333" r:id="rId20"/>
    <p:sldId id="316" r:id="rId21"/>
    <p:sldId id="317" r:id="rId22"/>
    <p:sldId id="274" r:id="rId23"/>
    <p:sldId id="275" r:id="rId24"/>
    <p:sldId id="276" r:id="rId25"/>
    <p:sldId id="277" r:id="rId26"/>
    <p:sldId id="278" r:id="rId27"/>
    <p:sldId id="334" r:id="rId28"/>
    <p:sldId id="280" r:id="rId29"/>
    <p:sldId id="281" r:id="rId30"/>
    <p:sldId id="282" r:id="rId31"/>
    <p:sldId id="283" r:id="rId32"/>
    <p:sldId id="284" r:id="rId33"/>
    <p:sldId id="335" r:id="rId34"/>
    <p:sldId id="318" r:id="rId35"/>
    <p:sldId id="287" r:id="rId36"/>
    <p:sldId id="288" r:id="rId37"/>
    <p:sldId id="340" r:id="rId38"/>
    <p:sldId id="290" r:id="rId39"/>
    <p:sldId id="291" r:id="rId40"/>
    <p:sldId id="319" r:id="rId41"/>
    <p:sldId id="293" r:id="rId42"/>
    <p:sldId id="294" r:id="rId43"/>
    <p:sldId id="295" r:id="rId44"/>
    <p:sldId id="296" r:id="rId45"/>
    <p:sldId id="329" r:id="rId46"/>
    <p:sldId id="300" r:id="rId47"/>
    <p:sldId id="301" r:id="rId48"/>
    <p:sldId id="302" r:id="rId49"/>
    <p:sldId id="303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8651"/>
    <a:srgbClr val="963F33"/>
    <a:srgbClr val="CF8176"/>
    <a:srgbClr val="CB4F18"/>
    <a:srgbClr val="7EB761"/>
    <a:srgbClr val="757171"/>
    <a:srgbClr val="379BC3"/>
    <a:srgbClr val="927FBF"/>
    <a:srgbClr val="7E80B2"/>
    <a:srgbClr val="051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51" autoAdjust="0"/>
    <p:restoredTop sz="89263" autoAdjust="0"/>
  </p:normalViewPr>
  <p:slideViewPr>
    <p:cSldViewPr snapToGrid="0" snapToObjects="1">
      <p:cViewPr varScale="1">
        <p:scale>
          <a:sx n="98" d="100"/>
          <a:sy n="98" d="100"/>
        </p:scale>
        <p:origin x="1194" y="96"/>
      </p:cViewPr>
      <p:guideLst>
        <p:guide orient="horz" pos="696"/>
        <p:guide pos="143"/>
        <p:guide pos="7535"/>
        <p:guide orient="horz" pos="39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ps.gsfc.nasa.gov/Documents/FileNamingConventionForPrecipitationProductsForGPMMissionV1.4.pdf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100000"/>
            </a:pP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marL="342900" lvl="0" indent="-342900">
              <a:spcBef>
                <a:spcPts val="400"/>
              </a:spcBef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Spatial Coverage and Resolution:</a:t>
            </a:r>
          </a:p>
          <a:p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	-180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 to 180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, 35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S-35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N</a:t>
            </a:r>
          </a:p>
          <a:p>
            <a:r>
              <a:rPr lang="en-US" sz="1200" dirty="0"/>
              <a:t>	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Swath: 760 km (</a:t>
            </a:r>
            <a:r>
              <a:rPr lang="en-US" sz="1200" dirty="0"/>
              <a:t>878 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km after 8/2001) 	Spatial resolution: </a:t>
            </a:r>
            <a:r>
              <a:rPr lang="en-US" sz="1200" dirty="0">
                <a:latin typeface="Arial" charset="0"/>
                <a:cs typeface="Arial" charset="0"/>
              </a:rPr>
              <a:t>5 to 45 km   	(channel-dependent)</a:t>
            </a:r>
          </a:p>
          <a:p>
            <a:r>
              <a:rPr lang="en-US" sz="1200" dirty="0">
                <a:latin typeface="Arial" charset="0"/>
                <a:cs typeface="Arial" charset="0"/>
              </a:rPr>
              <a:t>       Vertical Resolution:  </a:t>
            </a:r>
          </a:p>
          <a:p>
            <a:r>
              <a:rPr lang="en-US" sz="1050" dirty="0"/>
              <a:t>	.5 km from surface to 4 km </a:t>
            </a:r>
            <a:br>
              <a:rPr lang="en-US" sz="1050" dirty="0"/>
            </a:br>
            <a:r>
              <a:rPr lang="en-US" sz="1050" dirty="0"/>
              <a:t>	1.0 km from 4 to 6 km </a:t>
            </a:r>
            <a:br>
              <a:rPr lang="en-US" sz="1050" dirty="0"/>
            </a:br>
            <a:r>
              <a:rPr lang="en-US" sz="1050" dirty="0"/>
              <a:t>	2.0 km from 6 to 10 km </a:t>
            </a:r>
            <a:br>
              <a:rPr lang="en-US" sz="1050" dirty="0"/>
            </a:br>
            <a:r>
              <a:rPr lang="en-US" sz="1050" dirty="0"/>
              <a:t>	4.0 km from 10 to 18 km</a:t>
            </a: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Temporal Coverage and Resolution: </a:t>
            </a:r>
          </a:p>
          <a:p>
            <a:pPr lvl="0">
              <a:buSzPct val="100000"/>
            </a:pP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lvl="0">
              <a:buSzPct val="100000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	Nov. 27,1998 - Oct 7, 2014</a:t>
            </a:r>
          </a:p>
          <a:p>
            <a:pPr lvl="0">
              <a:buSzPct val="100000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     	~12 hour revisit time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3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100000"/>
            </a:pP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marL="342900" lvl="0" indent="-342900">
              <a:spcBef>
                <a:spcPts val="400"/>
              </a:spcBef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Spatial Coverage and Resolution:</a:t>
            </a:r>
          </a:p>
          <a:p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	-180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 to 180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, 35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S-35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N</a:t>
            </a:r>
          </a:p>
          <a:p>
            <a:r>
              <a:rPr lang="en-US" sz="1200" dirty="0"/>
              <a:t>	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Swath: 760 km (</a:t>
            </a:r>
            <a:r>
              <a:rPr lang="en-US" sz="1200" dirty="0"/>
              <a:t>878 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km after 8/2001) 	Spatial resolution: </a:t>
            </a:r>
            <a:r>
              <a:rPr lang="en-US" sz="1200" dirty="0">
                <a:latin typeface="Arial" charset="0"/>
                <a:cs typeface="Arial" charset="0"/>
              </a:rPr>
              <a:t>5 to 45 km   	(channel-dependent)</a:t>
            </a:r>
          </a:p>
          <a:p>
            <a:r>
              <a:rPr lang="en-US" sz="1200" dirty="0">
                <a:latin typeface="Arial" charset="0"/>
                <a:cs typeface="Arial" charset="0"/>
              </a:rPr>
              <a:t>       Vertical Resolution:  </a:t>
            </a:r>
          </a:p>
          <a:p>
            <a:r>
              <a:rPr lang="en-US" sz="1050" dirty="0"/>
              <a:t>	.5 km from surface to 4 km </a:t>
            </a:r>
            <a:br>
              <a:rPr lang="en-US" sz="1050" dirty="0"/>
            </a:br>
            <a:r>
              <a:rPr lang="en-US" sz="1050" dirty="0"/>
              <a:t>	1.0 km from 4 to 6 km </a:t>
            </a:r>
            <a:br>
              <a:rPr lang="en-US" sz="1050" dirty="0"/>
            </a:br>
            <a:r>
              <a:rPr lang="en-US" sz="1050" dirty="0"/>
              <a:t>	2.0 km from 6 to 10 km </a:t>
            </a:r>
            <a:br>
              <a:rPr lang="en-US" sz="1050" dirty="0"/>
            </a:br>
            <a:r>
              <a:rPr lang="en-US" sz="1050" dirty="0"/>
              <a:t>	4.0 km from 10 to 18 km</a:t>
            </a: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Temporal Coverage and Resolution: </a:t>
            </a:r>
          </a:p>
          <a:p>
            <a:pPr lvl="0">
              <a:buSzPct val="100000"/>
            </a:pP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lvl="0">
              <a:buSzPct val="100000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	Nov. 27,1998 - Oct 7, 2014</a:t>
            </a:r>
          </a:p>
          <a:p>
            <a:pPr lvl="0">
              <a:buSzPct val="100000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     	~12 hour revisit time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25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6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GMI and DPR provide improved reference standard for inter-calibration of constellation precipitation measurements compared to TMI/PR</a:t>
            </a:r>
            <a:endParaRPr lang="en-US" sz="700"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Better accuracy of measurements for GMI &amp; DPR</a:t>
            </a:r>
            <a:endParaRPr lang="en-US" sz="700"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GMI has Higher spatial resolution than TMI</a:t>
            </a:r>
            <a:endParaRPr lang="en-US" sz="700"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Improved light rain and snow</a:t>
            </a:r>
            <a:r>
              <a:rPr lang="en-US" sz="1600" baseline="0" dirty="0"/>
              <a:t> </a:t>
            </a:r>
            <a:r>
              <a:rPr lang="en-US" sz="1600" dirty="0"/>
              <a:t>detection in GPM (TRMM can not detect rainfall &lt;0.5 mm/</a:t>
            </a:r>
            <a:r>
              <a:rPr lang="en-US" sz="1600" dirty="0" err="1"/>
              <a:t>hr</a:t>
            </a:r>
            <a:r>
              <a:rPr lang="en-US" sz="1600" dirty="0"/>
              <a:t>)</a:t>
            </a:r>
            <a:endParaRPr lang="en-US" sz="700"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DPR has better identification of liquid, ice, mixed-phase precipitation particles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36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TRMM has ended, but it’s important to learn about TRMM data because: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04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DPR Ku-only/ 2A-Ku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DPR </a:t>
            </a:r>
            <a:r>
              <a:rPr lang="en-US" sz="1200" dirty="0" err="1"/>
              <a:t>Ka</a:t>
            </a:r>
            <a:r>
              <a:rPr lang="en-US" sz="1200" dirty="0"/>
              <a:t>-only/2A-Ka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DPR KU &amp;</a:t>
            </a:r>
            <a:r>
              <a:rPr lang="en-US" sz="1200" baseline="0" dirty="0"/>
              <a:t> </a:t>
            </a:r>
            <a:r>
              <a:rPr lang="en-US" sz="1200" baseline="0" dirty="0" err="1"/>
              <a:t>Ka</a:t>
            </a:r>
            <a:r>
              <a:rPr lang="en-US" sz="1200" baseline="0" dirty="0"/>
              <a:t>/</a:t>
            </a:r>
          </a:p>
          <a:p>
            <a:pPr algn="l"/>
            <a:r>
              <a:rPr lang="en-US" sz="1200" dirty="0"/>
              <a:t>2A-DPR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16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5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pmm.nasa.gov</a:t>
            </a:r>
            <a:r>
              <a:rPr lang="en-US" dirty="0"/>
              <a:t>/category/keywords/</a:t>
            </a:r>
            <a:r>
              <a:rPr lang="en-US" dirty="0" err="1"/>
              <a:t>imerg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9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 more: </a:t>
            </a:r>
            <a:r>
              <a:rPr lang="en-US" dirty="0">
                <a:hlinkClick r:id="rId3"/>
              </a:rPr>
              <a:t>http://pps.gsfc.nasa.gov/Documents/FileNamingConventionForPrecipitationProductsForGPMMissionV1.4.pdf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7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Inferred indirectly from emitted Infrared radiation by clouds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(Passive Remote Sensing)</a:t>
            </a:r>
          </a:p>
          <a:p>
            <a:pPr lvl="0">
              <a:buClr>
                <a:srgbClr val="0000FF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5473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66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825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200" dirty="0"/>
              <a:t>Home of all the information related to TRMM and GPM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Links to Data Documentation and Access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8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80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874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62932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047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47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0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Inferred indirectly from emitted Infrared radiation by clouds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(Passive Remote Sensing)</a:t>
            </a:r>
          </a:p>
          <a:p>
            <a:pPr lvl="0">
              <a:buClr>
                <a:srgbClr val="0000FF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035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5716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55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hourly rain rate June 15, 2014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86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Inferred indirectly from emitted Infrared radiation by clouds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(Passive Remote Sensing)</a:t>
            </a:r>
          </a:p>
          <a:p>
            <a:pPr lvl="0">
              <a:buClr>
                <a:srgbClr val="0000FF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8394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6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NASA Satellites TRMM and GPM use K-band radar</a:t>
            </a:r>
          </a:p>
          <a:p>
            <a:r>
              <a:rPr lang="en-US" dirty="0"/>
              <a:t>K-band generally has a frequency range within 27-40 GHz and 12-18 GHz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SzPct val="1000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Arial" charset="0"/>
                <a:cs typeface="Arial" charset="0"/>
              </a:rPr>
              <a:t>The first satellite mission dedicated to measuring tropical and subtropical rainfall - Launched on 27 November 1997 and ended on 15 April 2015</a:t>
            </a:r>
          </a:p>
          <a:p>
            <a:pPr marL="0" indent="0" algn="l">
              <a:buSzPct val="1000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Arial" charset="0"/>
                <a:cs typeface="Arial" charset="0"/>
              </a:rPr>
              <a:t>First satellite to carry a microwave Precipitation Radar</a:t>
            </a:r>
          </a:p>
          <a:p>
            <a:pPr marL="0" indent="0" algn="l">
              <a:buSzPct val="1000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Arial" charset="0"/>
                <a:cs typeface="Arial" charset="0"/>
              </a:rPr>
              <a:t>Predecessor to Global Precipitation Measurement (GPM)</a:t>
            </a:r>
            <a:endParaRPr lang="en-US" sz="1200" dirty="0">
              <a:solidFill>
                <a:srgbClr val="000000"/>
              </a:solidFill>
              <a:effectLst/>
              <a:latin typeface="Arial" charset="0"/>
              <a:cs typeface="Arial Bold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40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4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8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562792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5"/>
            <a:ext cx="11224691" cy="424999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5328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5"/>
            <a:ext cx="5577840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128918" y="1474335"/>
            <a:ext cx="5577840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3134" y="5880294"/>
            <a:ext cx="5576774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6128918" y="5880294"/>
            <a:ext cx="5576774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21964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08826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685233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816222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02472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41"/>
            <a:ext cx="10969941" cy="576299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474335"/>
            <a:ext cx="10969943" cy="466953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441" y="850939"/>
            <a:ext cx="10969941" cy="469900"/>
          </a:xfrm>
        </p:spPr>
        <p:txBody>
          <a:bodyPr lIns="121899" anchor="t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0439" y="502749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440" y="637033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89628" y="637033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47256" y="637033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33155290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1721057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257302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2015918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99474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11704320" cy="456932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436563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5806440" cy="456932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6140132" y="1368089"/>
            <a:ext cx="5806440" cy="456932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436563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436563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  <p:sldLayoutId id="2147493510" r:id="rId10"/>
    <p:sldLayoutId id="2147493511" r:id="rId11"/>
    <p:sldLayoutId id="2147493513" r:id="rId12"/>
    <p:sldLayoutId id="2147493514" r:id="rId13"/>
    <p:sldLayoutId id="2147493515" r:id="rId14"/>
    <p:sldLayoutId id="2147493516" r:id="rId15"/>
    <p:sldLayoutId id="2147493517" r:id="rId16"/>
    <p:sldLayoutId id="2147493518" r:id="rId17"/>
    <p:sldLayoutId id="2147493519" r:id="rId18"/>
    <p:sldLayoutId id="2147493520" r:id="rId19"/>
    <p:sldLayoutId id="2147493521" r:id="rId20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pmm.nasa.gov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rmm.gsfc.nasa.gov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rmm.gsfc.nasa.go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pmm.nasa.gov/TRMM/TM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pmm.nasa.gov/TRMM/TM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pmm.nasa.gov/TRMM/PR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GP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GPM/flight-project/GM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GPM/flight-project/GM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mm.nasa.gov/GPM/flight-project/DPR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pmm.nasa.gov/science/precipitation-algorithms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pmm.nasa.gov/science/precipitation-algorithms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precip.gsfc.nasa.gov/trmm_comb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sites/default/files/document_files/IMERG_ATBD_V4.5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pmm.nasa.gov/sites/default/files/document_files/IMERG_ATBD_V4.5.pdf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nasa.gov/2y7AouZ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nasa.gov/2y7AouZ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iovanni.gsfc.nasa.gov/" TargetMode="External"/><Relationship Id="rId2" Type="http://schemas.openxmlformats.org/officeDocument/2006/relationships/hyperlink" Target="http://storm.pps.eosdis.nasa.gov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mm.nasa.gov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mm.nasa.gov/data-acces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orm.pps.eosdis.nasa.gov/stor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m.pps.eosdis.nasa.gov/stor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iovanni.gsfc.nasa.gov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mm.nasa.gov/data-access/vis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mm.nasa.gov/training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pmm.nasa.gov/data-access/downloads/ground-validation/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data-access/downloads/ground-validatio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et.ucar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met.ucar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et.ucar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GPM Mission Overview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15 November,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NASA Precipitation Missions and Data</a:t>
            </a:r>
          </a:p>
        </p:txBody>
      </p:sp>
    </p:spTree>
    <p:extLst>
      <p:ext uri="{BB962C8B-B14F-4D97-AF65-F5344CB8AC3E}">
        <p14:creationId xmlns:p14="http://schemas.microsoft.com/office/powerpoint/2010/main" val="60622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GPM and TRMM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2252" y="1368089"/>
            <a:ext cx="5334634" cy="4950056"/>
          </a:xfrm>
        </p:spPr>
        <p:txBody>
          <a:bodyPr>
            <a:normAutofit/>
          </a:bodyPr>
          <a:lstStyle/>
          <a:p>
            <a:pPr marL="146278" indent="0">
              <a:buNone/>
            </a:pPr>
            <a:r>
              <a:rPr lang="en-US" sz="2400" dirty="0"/>
              <a:t>Dedicated Missions to measure rainfall from active and passive microwave observations:</a:t>
            </a:r>
          </a:p>
          <a:p>
            <a:r>
              <a:rPr lang="en-US" sz="2400" dirty="0"/>
              <a:t>Predecessor to Global Precipitation Measurement (GPM) Mission</a:t>
            </a:r>
          </a:p>
          <a:p>
            <a:r>
              <a:rPr lang="en-US" sz="2400" dirty="0"/>
              <a:t>Tropical Rainfall Measurement Mission (TRMM)*</a:t>
            </a:r>
          </a:p>
          <a:p>
            <a:pPr marL="146278" indent="0">
              <a:buNone/>
            </a:pPr>
            <a:br>
              <a:rPr lang="en-US" sz="2400" dirty="0"/>
            </a:br>
            <a:r>
              <a:rPr lang="en-US" sz="2400" dirty="0"/>
              <a:t>*TRMM is no longer available, but very important for long-term rainfall data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/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5853511" y="1368089"/>
            <a:ext cx="6092427" cy="456932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4"/>
              </a:rPr>
              <a:t>http://pmm.nasa.gov/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399212" y="4366838"/>
            <a:ext cx="1174748" cy="1174748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304212" y="2362200"/>
            <a:ext cx="914400" cy="914400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4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458996" y="1855247"/>
            <a:ext cx="4462166" cy="22087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TRMM Sensors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non-polar, low-inclination orbit</a:t>
            </a:r>
          </a:p>
          <a:p>
            <a:r>
              <a:rPr lang="en-US" dirty="0"/>
              <a:t>Altitude of approximately 350 km, raised to 403 km after August 23, 2001</a:t>
            </a:r>
          </a:p>
          <a:p>
            <a:r>
              <a:rPr lang="en-US" dirty="0"/>
              <a:t>Spatial Coverage</a:t>
            </a:r>
          </a:p>
          <a:p>
            <a:pPr lvl="1"/>
            <a:r>
              <a:rPr lang="en-US" dirty="0"/>
              <a:t>16 TRMM orbits a day covering global tropics between 35°S – 35°N latitude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http://trmm.gsfc.nasa.gov/</a:t>
            </a:r>
            <a:r>
              <a:rPr lang="en-US" dirty="0"/>
              <a:t>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299994" y="1668132"/>
            <a:ext cx="5486400" cy="3356305"/>
            <a:chOff x="6299994" y="1668132"/>
            <a:chExt cx="5486400" cy="3356305"/>
          </a:xfrm>
        </p:grpSpPr>
        <p:pic>
          <p:nvPicPr>
            <p:cNvPr id="14" name="Content Placeholder 15" descr="trmm_orbits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9994" y="2281237"/>
              <a:ext cx="5486400" cy="27432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97449" y="1668132"/>
              <a:ext cx="16914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0" algn="ctr">
                <a:buNone/>
              </a:pPr>
              <a:r>
                <a:rPr lang="en-US" sz="2000" b="1" dirty="0"/>
                <a:t>TRMM Orbits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84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458996" y="1855247"/>
            <a:ext cx="4462166" cy="22087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TRMM Sensors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Sensors:</a:t>
            </a:r>
          </a:p>
          <a:p>
            <a:pPr lvl="1"/>
            <a:r>
              <a:rPr lang="en-US" dirty="0"/>
              <a:t>TRMM Microwave Imager (TMI)</a:t>
            </a:r>
          </a:p>
          <a:p>
            <a:pPr lvl="1"/>
            <a:r>
              <a:rPr lang="en-US" dirty="0"/>
              <a:t>Precipitation Radar (PR)</a:t>
            </a:r>
          </a:p>
          <a:p>
            <a:pPr lvl="1"/>
            <a:r>
              <a:rPr lang="en-US" dirty="0"/>
              <a:t>Visible and Infrared Scanner (VIRS)</a:t>
            </a:r>
          </a:p>
          <a:p>
            <a:pPr lvl="1"/>
            <a:r>
              <a:rPr lang="en-US" dirty="0"/>
              <a:t>Lightening Imaging Sensor (LIS)</a:t>
            </a:r>
          </a:p>
          <a:p>
            <a:pPr lvl="1"/>
            <a:r>
              <a:rPr lang="en-US" dirty="0"/>
              <a:t>Clouds and the Earth’s Radiant Energy System (CERES)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http://trmm.gsfc.nasa.gov/</a:t>
            </a:r>
            <a:r>
              <a:rPr lang="en-US" dirty="0"/>
              <a:t>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299994" y="1668132"/>
            <a:ext cx="5486400" cy="3356305"/>
            <a:chOff x="6299994" y="1668132"/>
            <a:chExt cx="5486400" cy="3356305"/>
          </a:xfrm>
        </p:grpSpPr>
        <p:pic>
          <p:nvPicPr>
            <p:cNvPr id="14" name="Content Placeholder 15" descr="trmm_orbits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9994" y="2281237"/>
              <a:ext cx="5486400" cy="27432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197449" y="1668132"/>
              <a:ext cx="16914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0" algn="ctr">
                <a:buNone/>
              </a:pPr>
              <a:r>
                <a:rPr lang="en-US" sz="2000" b="1" dirty="0"/>
                <a:t>TRMM Orbits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009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TRMM Microwave Imager (TMI)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2252" y="1368089"/>
            <a:ext cx="5806440" cy="4950056"/>
          </a:xfrm>
        </p:spPr>
        <p:txBody>
          <a:bodyPr>
            <a:normAutofit/>
          </a:bodyPr>
          <a:lstStyle/>
          <a:p>
            <a:r>
              <a:rPr lang="en-US" dirty="0"/>
              <a:t>Spatial Coverage and Resolution:</a:t>
            </a:r>
          </a:p>
          <a:p>
            <a:pPr lvl="1"/>
            <a:r>
              <a:rPr lang="en-US" dirty="0"/>
              <a:t>Coverage: -180° – 180°, 35°S – 35°N</a:t>
            </a:r>
          </a:p>
          <a:p>
            <a:pPr lvl="1"/>
            <a:r>
              <a:rPr lang="en-US" dirty="0"/>
              <a:t>Swath: 760 km (878 km after 8/2001)</a:t>
            </a:r>
          </a:p>
          <a:p>
            <a:pPr lvl="1"/>
            <a:r>
              <a:rPr lang="en-US" dirty="0"/>
              <a:t>Vertical Resolution:</a:t>
            </a:r>
          </a:p>
          <a:p>
            <a:pPr lvl="2"/>
            <a:r>
              <a:rPr lang="en-US" dirty="0"/>
              <a:t>0.5 km from surface – 4 km</a:t>
            </a:r>
          </a:p>
          <a:p>
            <a:pPr lvl="2"/>
            <a:r>
              <a:rPr lang="en-US" dirty="0"/>
              <a:t>1.0 km from 4-6 km</a:t>
            </a:r>
          </a:p>
          <a:p>
            <a:pPr lvl="2"/>
            <a:r>
              <a:rPr lang="en-US" dirty="0"/>
              <a:t>2.0 km from 6-10 km</a:t>
            </a:r>
          </a:p>
          <a:p>
            <a:pPr lvl="2"/>
            <a:r>
              <a:rPr lang="en-US" dirty="0"/>
              <a:t>4.0 km from 10-18 km</a:t>
            </a:r>
          </a:p>
        </p:txBody>
      </p:sp>
      <p:pic>
        <p:nvPicPr>
          <p:cNvPr id="10" name="Content Placeholder 9" descr="sample.gif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450" y="1791864"/>
            <a:ext cx="5805488" cy="399933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4"/>
              </a:rPr>
              <a:t>http://pmm.nasa.gov/TRMM/TMI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84012" y="1368089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/>
              <a:t>TMI Swaths</a:t>
            </a:r>
          </a:p>
        </p:txBody>
      </p:sp>
    </p:spTree>
    <p:extLst>
      <p:ext uri="{BB962C8B-B14F-4D97-AF65-F5344CB8AC3E}">
        <p14:creationId xmlns:p14="http://schemas.microsoft.com/office/powerpoint/2010/main" val="152410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TRMM Microwave Imager (TMI)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2252" y="1368089"/>
            <a:ext cx="5806440" cy="4950056"/>
          </a:xfrm>
        </p:spPr>
        <p:txBody>
          <a:bodyPr>
            <a:normAutofit/>
          </a:bodyPr>
          <a:lstStyle/>
          <a:p>
            <a:r>
              <a:rPr lang="en-US" dirty="0"/>
              <a:t>Temporal Coverage and Resolution:</a:t>
            </a:r>
          </a:p>
          <a:p>
            <a:pPr lvl="1"/>
            <a:r>
              <a:rPr lang="en-US" dirty="0"/>
              <a:t>November 27, 1998 - April 15, 2014</a:t>
            </a:r>
          </a:p>
          <a:p>
            <a:pPr lvl="1"/>
            <a:r>
              <a:rPr lang="en-US" dirty="0"/>
              <a:t>16 orbits per day</a:t>
            </a:r>
          </a:p>
          <a:p>
            <a:r>
              <a:rPr lang="en-US" dirty="0"/>
              <a:t>Chanel Frequencies</a:t>
            </a:r>
          </a:p>
          <a:p>
            <a:pPr lvl="1"/>
            <a:r>
              <a:rPr lang="en-US" dirty="0"/>
              <a:t>10.7, 19.4, 21.3, 37, 85.5 GHz</a:t>
            </a:r>
          </a:p>
        </p:txBody>
      </p:sp>
      <p:pic>
        <p:nvPicPr>
          <p:cNvPr id="10" name="Content Placeholder 9" descr="sample.gif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450" y="1791864"/>
            <a:ext cx="5805488" cy="399933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4"/>
              </a:rPr>
              <a:t>http://pmm.nasa.gov/TRMM/TMI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84012" y="1368089"/>
            <a:ext cx="15183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/>
              <a:t>TMI Swaths</a:t>
            </a:r>
          </a:p>
        </p:txBody>
      </p:sp>
    </p:spTree>
    <p:extLst>
      <p:ext uri="{BB962C8B-B14F-4D97-AF65-F5344CB8AC3E}">
        <p14:creationId xmlns:p14="http://schemas.microsoft.com/office/powerpoint/2010/main" val="91886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Radar (PR)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6918960" cy="4569320"/>
          </a:xfrm>
        </p:spPr>
        <p:txBody>
          <a:bodyPr>
            <a:noAutofit/>
          </a:bodyPr>
          <a:lstStyle/>
          <a:p>
            <a:r>
              <a:rPr lang="en-US" dirty="0"/>
              <a:t>Spatial Coverage and Resolution:</a:t>
            </a:r>
          </a:p>
          <a:p>
            <a:pPr lvl="1"/>
            <a:r>
              <a:rPr lang="en-US" dirty="0"/>
              <a:t>Coverage: 35°S – 35°N</a:t>
            </a:r>
          </a:p>
          <a:p>
            <a:pPr lvl="1"/>
            <a:r>
              <a:rPr lang="en-US" dirty="0"/>
              <a:t>Swath: 215 km (247 after 8/2001)</a:t>
            </a:r>
          </a:p>
          <a:p>
            <a:pPr lvl="1"/>
            <a:r>
              <a:rPr lang="en-US" dirty="0"/>
              <a:t>Spatial Resolution: 4.3 km (5 km)</a:t>
            </a:r>
          </a:p>
          <a:p>
            <a:pPr lvl="1"/>
            <a:r>
              <a:rPr lang="en-US" dirty="0"/>
              <a:t>Vertical Resolution: 250 m (from 0-20 km)</a:t>
            </a:r>
          </a:p>
          <a:p>
            <a:r>
              <a:rPr lang="en-US" dirty="0"/>
              <a:t>Temporal Coverage and Resolution:</a:t>
            </a:r>
          </a:p>
          <a:p>
            <a:pPr lvl="1"/>
            <a:r>
              <a:rPr lang="en-US" dirty="0"/>
              <a:t>November 27, 1998 – October 7, 2014</a:t>
            </a:r>
          </a:p>
          <a:p>
            <a:pPr lvl="1"/>
            <a:r>
              <a:rPr lang="en-US" dirty="0"/>
              <a:t>~16 orbits per day</a:t>
            </a:r>
          </a:p>
          <a:p>
            <a:r>
              <a:rPr lang="en-US" dirty="0"/>
              <a:t>Frequency: </a:t>
            </a:r>
          </a:p>
          <a:p>
            <a:pPr lvl="1"/>
            <a:r>
              <a:rPr lang="en-US" dirty="0"/>
              <a:t>13.6 GHz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Kummerow</a:t>
            </a:r>
            <a:r>
              <a:rPr lang="en-US" dirty="0"/>
              <a:t>, C., et. al, 1998: The tropical rainfall measuring mission (TRMM) sensor package, J. Atmos. Oceanic Technol., 15, 809-817.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http://pmm.nasa.gov/TRMM/PR/</a:t>
            </a:r>
            <a:r>
              <a:rPr lang="en-US" dirty="0"/>
              <a:t> </a:t>
            </a:r>
          </a:p>
        </p:txBody>
      </p:sp>
      <p:pic>
        <p:nvPicPr>
          <p:cNvPr id="7" name="Picture 3"/>
          <p:cNvPicPr>
            <a:picLocks noGrp="1" noChangeAspect="1"/>
          </p:cNvPicPr>
          <p:nvPr>
            <p:ph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4"/>
          <a:stretch/>
        </p:blipFill>
        <p:spPr bwMode="auto">
          <a:xfrm>
            <a:off x="7090368" y="2173296"/>
            <a:ext cx="4855569" cy="247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8817479" y="1368089"/>
            <a:ext cx="1401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/>
              <a:t>PR Swaths</a:t>
            </a:r>
          </a:p>
        </p:txBody>
      </p:sp>
    </p:spTree>
    <p:extLst>
      <p:ext uri="{BB962C8B-B14F-4D97-AF65-F5344CB8AC3E}">
        <p14:creationId xmlns:p14="http://schemas.microsoft.com/office/powerpoint/2010/main" val="1317695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GPM Satellite &amp;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7299960" cy="4950056"/>
          </a:xfrm>
        </p:spPr>
        <p:txBody>
          <a:bodyPr>
            <a:noAutofit/>
          </a:bodyPr>
          <a:lstStyle/>
          <a:p>
            <a:r>
              <a:rPr lang="en-US" dirty="0"/>
              <a:t>Core satellite launched Feb 27, 2014</a:t>
            </a:r>
          </a:p>
          <a:p>
            <a:pPr lvl="1"/>
            <a:r>
              <a:rPr lang="en-US" dirty="0"/>
              <a:t>in a non-polar, low inclination orbit</a:t>
            </a:r>
          </a:p>
          <a:p>
            <a:pPr lvl="2"/>
            <a:r>
              <a:rPr lang="en-US" dirty="0"/>
              <a:t>Altitude: 407 km</a:t>
            </a:r>
          </a:p>
          <a:p>
            <a:r>
              <a:rPr lang="en-US" dirty="0"/>
              <a:t>Spatial Coverage</a:t>
            </a:r>
          </a:p>
          <a:p>
            <a:pPr lvl="1"/>
            <a:r>
              <a:rPr lang="en-US" dirty="0"/>
              <a:t>16 day orbits a day, covering global area between 65°S – 65°N</a:t>
            </a:r>
          </a:p>
          <a:p>
            <a:r>
              <a:rPr lang="en-US" dirty="0"/>
              <a:t>Along with constellation of satellites, GPM has a revisit time of 2-4 </a:t>
            </a:r>
            <a:r>
              <a:rPr lang="en-US" dirty="0" err="1"/>
              <a:t>hrs</a:t>
            </a:r>
            <a:r>
              <a:rPr lang="en-US" dirty="0"/>
              <a:t> over land</a:t>
            </a:r>
          </a:p>
          <a:p>
            <a:r>
              <a:rPr lang="en-US" dirty="0"/>
              <a:t>Sensors</a:t>
            </a:r>
          </a:p>
          <a:p>
            <a:pPr lvl="1"/>
            <a:r>
              <a:rPr lang="en-US" dirty="0"/>
              <a:t>GMI (GPM Microwave Imager)</a:t>
            </a:r>
          </a:p>
          <a:p>
            <a:pPr lvl="1"/>
            <a:r>
              <a:rPr lang="en-US" dirty="0"/>
              <a:t>DPR (Dual Precipitation Radar)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http://pmm.nasa.gov/GPM/</a:t>
            </a:r>
            <a:r>
              <a:rPr lang="en-US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5263" y="1368089"/>
            <a:ext cx="4209342" cy="34325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/>
          <p:cNvSpPr/>
          <p:nvPr/>
        </p:nvSpPr>
        <p:spPr>
          <a:xfrm>
            <a:off x="9844642" y="1290638"/>
            <a:ext cx="2101929" cy="130016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66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GPM Microwave Imager (GMI)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Spatial Coverage and Resolution:</a:t>
            </a:r>
          </a:p>
          <a:p>
            <a:pPr lvl="1"/>
            <a:r>
              <a:rPr lang="en-US"/>
              <a:t>Coverage: -180°-180°, 65°S - 65°N</a:t>
            </a:r>
          </a:p>
          <a:p>
            <a:pPr lvl="1"/>
            <a:r>
              <a:rPr lang="en-US"/>
              <a:t>Swath: 885 km</a:t>
            </a:r>
          </a:p>
          <a:p>
            <a:r>
              <a:rPr lang="en-US"/>
              <a:t>Spatial Resolution: 4.4-32 km</a:t>
            </a:r>
          </a:p>
          <a:p>
            <a:r>
              <a:rPr lang="en-US"/>
              <a:t>Vertical Resolution: </a:t>
            </a:r>
          </a:p>
          <a:p>
            <a:pPr lvl="1"/>
            <a:r>
              <a:rPr lang="en-US"/>
              <a:t>0.5 km from surface – 4 km</a:t>
            </a:r>
          </a:p>
          <a:p>
            <a:pPr lvl="1"/>
            <a:r>
              <a:rPr lang="en-US"/>
              <a:t>1.0 km from 4-6 km</a:t>
            </a:r>
          </a:p>
          <a:p>
            <a:pPr lvl="1"/>
            <a:r>
              <a:rPr lang="en-US"/>
              <a:t>2.0 km from 6-10 km</a:t>
            </a:r>
          </a:p>
          <a:p>
            <a:pPr lvl="1"/>
            <a:r>
              <a:rPr lang="en-US"/>
              <a:t>4.0 km from 10-18 km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2A-BR.GPM.GMI.GPROF2014v1-4.20150210-S100540-E113810.005411.V03D.PNG"/>
          <p:cNvPicPr>
            <a:picLocks noGrp="1" noChangeAspect="1"/>
          </p:cNvPicPr>
          <p:nvPr>
            <p:ph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09"/>
          <a:stretch/>
        </p:blipFill>
        <p:spPr>
          <a:xfrm>
            <a:off x="6140450" y="2086410"/>
            <a:ext cx="5805488" cy="3132855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3"/>
              </a:rPr>
              <a:t>http://pmm.nasa.gov/GPM/flight-project/GMI/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286418" y="1368089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/>
              <a:t>GMI Swath</a:t>
            </a:r>
          </a:p>
        </p:txBody>
      </p:sp>
    </p:spTree>
    <p:extLst>
      <p:ext uri="{BB962C8B-B14F-4D97-AF65-F5344CB8AC3E}">
        <p14:creationId xmlns:p14="http://schemas.microsoft.com/office/powerpoint/2010/main" val="136602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GPM Microwave Imager (GMI)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Coverage and Resolution</a:t>
            </a:r>
          </a:p>
          <a:p>
            <a:pPr lvl="1"/>
            <a:r>
              <a:rPr lang="en-US" dirty="0"/>
              <a:t>Feb 2014 – present, ~2-4 </a:t>
            </a:r>
            <a:r>
              <a:rPr lang="en-US" dirty="0" err="1"/>
              <a:t>hr</a:t>
            </a:r>
            <a:r>
              <a:rPr lang="en-US" dirty="0"/>
              <a:t> observations</a:t>
            </a:r>
          </a:p>
          <a:p>
            <a:r>
              <a:rPr lang="en-US" dirty="0"/>
              <a:t>Channel Frequencies</a:t>
            </a:r>
          </a:p>
          <a:p>
            <a:pPr lvl="1"/>
            <a:r>
              <a:rPr lang="en-US" dirty="0"/>
              <a:t>10.6, 18.7, 23.8, 36.5, 89, 166, 183 GHz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2A-BR.GPM.GMI.GPROF2014v1-4.20150210-S100540-E113810.005411.V03D.PNG"/>
          <p:cNvPicPr>
            <a:picLocks noGrp="1" noChangeAspect="1"/>
          </p:cNvPicPr>
          <p:nvPr>
            <p:ph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09"/>
          <a:stretch/>
        </p:blipFill>
        <p:spPr>
          <a:xfrm>
            <a:off x="6140450" y="2086410"/>
            <a:ext cx="5805488" cy="3132855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3"/>
              </a:rPr>
              <a:t>http://pmm.nasa.gov/GPM/flight-project/GMI/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286418" y="1368089"/>
            <a:ext cx="15135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/>
              <a:t>GMI Swath</a:t>
            </a:r>
          </a:p>
        </p:txBody>
      </p:sp>
    </p:spTree>
    <p:extLst>
      <p:ext uri="{BB962C8B-B14F-4D97-AF65-F5344CB8AC3E}">
        <p14:creationId xmlns:p14="http://schemas.microsoft.com/office/powerpoint/2010/main" val="5205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Understand the basics of remote sensing of precipitation</a:t>
            </a:r>
          </a:p>
          <a:p>
            <a:r>
              <a:rPr lang="en-US"/>
              <a:t>Identify NASA satellites and sensors used for deriving precipitation</a:t>
            </a:r>
          </a:p>
          <a:p>
            <a:pPr lvl="1"/>
            <a:r>
              <a:rPr lang="en-US"/>
              <a:t>describe precipitation data available from these sensors</a:t>
            </a:r>
          </a:p>
          <a:p>
            <a:pPr lvl="1"/>
            <a:r>
              <a:rPr lang="en-US"/>
              <a:t>describe data used to track below and above normal precipitation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04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Dual Precipitation Radar (DPR)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6690360" cy="4569320"/>
          </a:xfrm>
        </p:spPr>
        <p:txBody>
          <a:bodyPr>
            <a:noAutofit/>
          </a:bodyPr>
          <a:lstStyle/>
          <a:p>
            <a:r>
              <a:rPr lang="en-US" dirty="0"/>
              <a:t>Spatial Coverage and Resolution:</a:t>
            </a:r>
          </a:p>
          <a:p>
            <a:pPr lvl="1"/>
            <a:r>
              <a:rPr lang="en-US" dirty="0"/>
              <a:t>Coverage: -180°-180°, 65°S-65°N</a:t>
            </a:r>
          </a:p>
          <a:p>
            <a:pPr lvl="1"/>
            <a:r>
              <a:rPr lang="en-US" dirty="0"/>
              <a:t>Swath: 120km (</a:t>
            </a:r>
            <a:r>
              <a:rPr lang="en-US" dirty="0" err="1"/>
              <a:t>Ka</a:t>
            </a:r>
            <a:r>
              <a:rPr lang="en-US" dirty="0"/>
              <a:t>) and 245km (Ku)</a:t>
            </a:r>
          </a:p>
          <a:p>
            <a:pPr lvl="1"/>
            <a:r>
              <a:rPr lang="en-US" dirty="0"/>
              <a:t>Spatial Resolution: 5.2km</a:t>
            </a:r>
          </a:p>
          <a:p>
            <a:pPr lvl="1"/>
            <a:r>
              <a:rPr lang="en-US" dirty="0"/>
              <a:t>Vertical Resolution: 250m (from 0-20km)</a:t>
            </a:r>
          </a:p>
          <a:p>
            <a:r>
              <a:rPr lang="en-US" dirty="0"/>
              <a:t>Temporal Coverage and Resolution:</a:t>
            </a:r>
          </a:p>
          <a:p>
            <a:pPr lvl="1"/>
            <a:r>
              <a:rPr lang="en-US" dirty="0"/>
              <a:t>Feb 27, 2014 – present</a:t>
            </a:r>
          </a:p>
          <a:p>
            <a:pPr lvl="1"/>
            <a:r>
              <a:rPr lang="en-US" dirty="0"/>
              <a:t>~2-4 </a:t>
            </a:r>
            <a:r>
              <a:rPr lang="en-US" dirty="0" err="1"/>
              <a:t>hr</a:t>
            </a:r>
            <a:r>
              <a:rPr lang="en-US" dirty="0"/>
              <a:t> observations</a:t>
            </a:r>
          </a:p>
          <a:p>
            <a:r>
              <a:rPr lang="en-US" dirty="0"/>
              <a:t>Frequency:</a:t>
            </a:r>
          </a:p>
          <a:p>
            <a:pPr lvl="1"/>
            <a:r>
              <a:rPr lang="en-US" dirty="0"/>
              <a:t>13.6 and 35.5 GHz</a:t>
            </a:r>
          </a:p>
          <a:p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/>
              </a:rPr>
              <a:t>http://pmm.nasa.gov/GPM/flight-project/DPR/</a:t>
            </a:r>
            <a:r>
              <a:rPr lang="en-US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42212" y="4015550"/>
            <a:ext cx="3780325" cy="2133600"/>
            <a:chOff x="5295900" y="3274239"/>
            <a:chExt cx="2743200" cy="1547848"/>
          </a:xfrm>
        </p:grpSpPr>
        <p:pic>
          <p:nvPicPr>
            <p:cNvPr id="8" name="Picture 7" descr="2A-BR.GPM.Ku.V5-20140829.20150209-S231800-E005031.005404.V03B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88" t="15089"/>
            <a:stretch/>
          </p:blipFill>
          <p:spPr>
            <a:xfrm>
              <a:off x="5295900" y="3609545"/>
              <a:ext cx="2743200" cy="12125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13806" y="3274239"/>
              <a:ext cx="1507388" cy="281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Ku 13.6  GHZ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42211" y="1785615"/>
            <a:ext cx="3780326" cy="2128936"/>
            <a:chOff x="5295900" y="1386339"/>
            <a:chExt cx="2743200" cy="1544464"/>
          </a:xfrm>
        </p:grpSpPr>
        <p:pic>
          <p:nvPicPr>
            <p:cNvPr id="11" name="Picture 10" descr="2A-BR.GPM.Ka.V5-20140829.20150209-S231800-E005031.005404.V03B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" t="14584" r="-1"/>
            <a:stretch/>
          </p:blipFill>
          <p:spPr>
            <a:xfrm>
              <a:off x="5295900" y="1724893"/>
              <a:ext cx="2743200" cy="120591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913806" y="1386339"/>
              <a:ext cx="1507388" cy="281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Ka</a:t>
              </a:r>
              <a:r>
                <a:rPr lang="en-US" sz="2000" dirty="0"/>
                <a:t> 35.5  GHZ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641933" y="1368089"/>
            <a:ext cx="1580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/>
              <a:t>DPR Swaths</a:t>
            </a:r>
          </a:p>
        </p:txBody>
      </p:sp>
    </p:spTree>
    <p:extLst>
      <p:ext uri="{BB962C8B-B14F-4D97-AF65-F5344CB8AC3E}">
        <p14:creationId xmlns:p14="http://schemas.microsoft.com/office/powerpoint/2010/main" val="137263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TRMM and GPM Comparison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2252" y="4267200"/>
            <a:ext cx="5806440" cy="2050944"/>
          </a:xfrm>
        </p:spPr>
        <p:txBody>
          <a:bodyPr/>
          <a:lstStyle/>
          <a:p>
            <a:r>
              <a:rPr lang="en-US"/>
              <a:t>TRMM measurements are limited to the tropics</a:t>
            </a:r>
          </a:p>
          <a:p>
            <a:r>
              <a:rPr lang="en-US"/>
              <a:t>GPM measurements span middle and high latitudes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51878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GMI &amp; DPR </a:t>
            </a:r>
          </a:p>
          <a:p>
            <a:pPr lvl="1"/>
            <a:r>
              <a:rPr lang="en-US" dirty="0"/>
              <a:t>provide improved reference standards for inter-calibration of constellation precipitation measurements</a:t>
            </a:r>
          </a:p>
          <a:p>
            <a:pPr lvl="1"/>
            <a:r>
              <a:rPr lang="en-US" dirty="0"/>
              <a:t>better accuracy measurements</a:t>
            </a:r>
          </a:p>
          <a:p>
            <a:r>
              <a:rPr lang="en-US" dirty="0"/>
              <a:t>GMI has a higher spatial resolution than TMI</a:t>
            </a:r>
          </a:p>
          <a:p>
            <a:r>
              <a:rPr lang="en-US" dirty="0"/>
              <a:t>Improved light rain and snow detection in GMP</a:t>
            </a:r>
          </a:p>
          <a:p>
            <a:r>
              <a:rPr lang="en-US" dirty="0"/>
              <a:t>DPR has better identification of liquid, ice, mixed-phase precipitation particles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42252" y="1130283"/>
            <a:ext cx="5806440" cy="2942991"/>
            <a:chOff x="4526724" y="1241310"/>
            <a:chExt cx="4344486" cy="2092176"/>
          </a:xfrm>
        </p:grpSpPr>
        <p:pic>
          <p:nvPicPr>
            <p:cNvPr id="12" name="Picture 11" descr="Screen Shot 2015-02-20 at 12.20.55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25" t="2723" r="3359" b="2598"/>
            <a:stretch/>
          </p:blipFill>
          <p:spPr>
            <a:xfrm>
              <a:off x="4526724" y="1241310"/>
              <a:ext cx="4344486" cy="209217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34047" y="1545825"/>
              <a:ext cx="782838" cy="313943"/>
            </a:xfrm>
            <a:prstGeom prst="rect">
              <a:avLst/>
            </a:prstGeom>
            <a:solidFill>
              <a:srgbClr val="4091C7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GPM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8736" y="2380769"/>
              <a:ext cx="936857" cy="313943"/>
            </a:xfrm>
            <a:prstGeom prst="rect">
              <a:avLst/>
            </a:prstGeom>
            <a:solidFill>
              <a:srgbClr val="FEE77A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TRMM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910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TRMM Data Products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TRMM provided high resolution precipitation data for 17 years</a:t>
            </a:r>
          </a:p>
          <a:p>
            <a:pPr lvl="1"/>
            <a:r>
              <a:rPr lang="en-US" dirty="0"/>
              <a:t>Useful for detecting and understanding climate variability and change</a:t>
            </a:r>
          </a:p>
          <a:p>
            <a:r>
              <a:rPr lang="en-US" dirty="0"/>
              <a:t>Many applications are developed from TRMM data and still have to transition to using GPM data</a:t>
            </a:r>
          </a:p>
          <a:p>
            <a:pPr lvl="1"/>
            <a:r>
              <a:rPr lang="en-US" dirty="0"/>
              <a:t>extreme rain, flood, and drought monitoring and mapping</a:t>
            </a:r>
          </a:p>
          <a:p>
            <a:pPr lvl="1"/>
            <a:r>
              <a:rPr lang="en-US" dirty="0"/>
              <a:t>agriculture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endParaRPr lang="en-US" dirty="0"/>
          </a:p>
          <a:p>
            <a:pPr marL="146278" indent="0">
              <a:buNone/>
            </a:pPr>
            <a:r>
              <a:rPr lang="en-US" b="1" dirty="0"/>
              <a:t>TRMM and GPM data will be inter-calibrated to provide a combined long-term precipitation record in 2018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8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Precipitation Algorithms for TRMM and GPM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>
              <a:buNone/>
            </a:pPr>
            <a:r>
              <a:rPr lang="en-US" dirty="0"/>
              <a:t>There are four major algorithms used to obtain precipitation estimates from GPM/TRMM observations: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Radar Algorithms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Radiometer Algorithms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Combined Radar + Radiometer Algorithms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Multi-Satellite Algorithms</a:t>
            </a:r>
          </a:p>
          <a:p>
            <a:pPr lvl="2"/>
            <a:r>
              <a:rPr lang="en-US" dirty="0"/>
              <a:t>TRMM and GPM Core are used as calibrators for multiple national and international constellation satellites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/>
              </a:rPr>
              <a:t>http://pmm.nasa.gov/science/precipitation-algorithms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7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TRMM Level-2 Precipitation Products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40981"/>
              </p:ext>
            </p:extLst>
          </p:nvPr>
        </p:nvGraphicFramePr>
        <p:xfrm>
          <a:off x="242888" y="1130300"/>
          <a:ext cx="11702986" cy="3840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422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825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Sensor</a:t>
                      </a:r>
                      <a:r>
                        <a:rPr lang="en-US" sz="2000" baseline="0" dirty="0"/>
                        <a:t> or </a:t>
                      </a:r>
                      <a:r>
                        <a:rPr lang="en-US" sz="2000" dirty="0"/>
                        <a:t>Product Name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Spatial</a:t>
                      </a:r>
                      <a:r>
                        <a:rPr lang="en-US" sz="2000" baseline="0" dirty="0"/>
                        <a:t> Resolution &amp; Coverage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Temporal Resolution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Format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3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 only: 2A25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5 km</a:t>
                      </a:r>
                      <a:r>
                        <a:rPr lang="en-US" sz="2000" baseline="0" dirty="0"/>
                        <a:t> x </a:t>
                      </a:r>
                      <a:r>
                        <a:rPr lang="en-US" sz="2000" dirty="0"/>
                        <a:t>5 km</a:t>
                      </a:r>
                      <a:r>
                        <a:rPr lang="en-US" sz="2000" baseline="0" dirty="0"/>
                        <a:t>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Single orbit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16 orbits/day (35°S–35°N)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7-day latency for near</a:t>
                      </a:r>
                      <a:r>
                        <a:rPr lang="en-US" sz="2000" baseline="0" dirty="0"/>
                        <a:t> real-time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3-hour, 2-day, 5-day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HDF4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91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TMI only:</a:t>
                      </a:r>
                      <a:r>
                        <a:rPr lang="en-US" sz="2000" baseline="0" dirty="0"/>
                        <a:t> 2A12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5 km</a:t>
                      </a:r>
                      <a:r>
                        <a:rPr lang="en-US" sz="2000" baseline="0" dirty="0"/>
                        <a:t> x </a:t>
                      </a:r>
                      <a:r>
                        <a:rPr lang="en-US" sz="2000" dirty="0"/>
                        <a:t>5km</a:t>
                      </a:r>
                      <a:r>
                        <a:rPr lang="en-US" sz="2000" baseline="0" dirty="0"/>
                        <a:t>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Orbital </a:t>
                      </a:r>
                    </a:p>
                    <a:p>
                      <a:pPr marL="285750" marR="0" indent="-18288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16 orbits/day (38°S–38°N)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3-hour, 2-day, 15-day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32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Combined TMI &amp; PR: 2B31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5 km</a:t>
                      </a:r>
                      <a:r>
                        <a:rPr lang="en-US" sz="2000" baseline="0" dirty="0"/>
                        <a:t> x </a:t>
                      </a:r>
                      <a:r>
                        <a:rPr lang="en-US" sz="2000" dirty="0"/>
                        <a:t>5 km</a:t>
                      </a:r>
                      <a:r>
                        <a:rPr lang="en-US" sz="2000" baseline="0" dirty="0"/>
                        <a:t>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Orbital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16 orbits/day (38°S–38°N)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7-day latency for near</a:t>
                      </a:r>
                      <a:r>
                        <a:rPr lang="en-US" sz="2000" baseline="0" dirty="0"/>
                        <a:t> real-time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3-hour, 2-day, 5-day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22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TRMM Level-3 Precipitation Products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832571"/>
              </p:ext>
            </p:extLst>
          </p:nvPr>
        </p:nvGraphicFramePr>
        <p:xfrm>
          <a:off x="242888" y="1130301"/>
          <a:ext cx="11703544" cy="43891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37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0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Sensor or Product Name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Spatial</a:t>
                      </a:r>
                      <a:r>
                        <a:rPr lang="en-US" sz="2000" baseline="0" dirty="0"/>
                        <a:t> Resolution &amp; Coverage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Temporal Resolution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Format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2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TMPA: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dirty="0"/>
                        <a:t>3B42RT &amp; Final 3B42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0.25°×0.25°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50°S×50°N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RT is NRT with 8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hr</a:t>
                      </a:r>
                      <a:r>
                        <a:rPr lang="en-US" sz="2000" baseline="0" dirty="0"/>
                        <a:t> latency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3-hourly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n-US" sz="2000" dirty="0"/>
                        <a:t>RT data in binary and </a:t>
                      </a:r>
                      <a:r>
                        <a:rPr lang="en-US" sz="2000" dirty="0" err="1"/>
                        <a:t>OpenDAP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TMPA:</a:t>
                      </a:r>
                      <a:r>
                        <a:rPr lang="en-US" sz="2000" baseline="0" dirty="0"/>
                        <a:t> 3B43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02870" indent="0">
                        <a:buFont typeface="Arial"/>
                        <a:buNone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Monthly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2</a:t>
                      </a:r>
                      <a:r>
                        <a:rPr lang="en-US" sz="2000" baseline="0" dirty="0"/>
                        <a:t> month latency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n-US" sz="2000" dirty="0"/>
                        <a:t>HDF4</a:t>
                      </a:r>
                    </a:p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n-US" sz="2000" dirty="0" err="1"/>
                        <a:t>NetCDF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 only: 3A12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0.5°×0.5° and 5°×</a:t>
                      </a:r>
                      <a:r>
                        <a:rPr lang="en-US" sz="2000" baseline="0" dirty="0"/>
                        <a:t>5</a:t>
                      </a:r>
                      <a:r>
                        <a:rPr lang="en-US" sz="2000" dirty="0"/>
                        <a:t>°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37°S×37°N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Monthly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n-US" sz="2000" dirty="0"/>
                        <a:t>HDF4</a:t>
                      </a:r>
                    </a:p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n-US" sz="2000" dirty="0" err="1"/>
                        <a:t>OpenDAP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TMI only:</a:t>
                      </a:r>
                      <a:r>
                        <a:rPr lang="en-US" sz="2000" baseline="0" dirty="0"/>
                        <a:t> 3A12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0.5°×0.5°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38°S×38°N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Monthly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TMI-PR Combined: 3B31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5°×</a:t>
                      </a:r>
                      <a:r>
                        <a:rPr lang="en-US" sz="2000" baseline="0" dirty="0"/>
                        <a:t>5</a:t>
                      </a:r>
                      <a:r>
                        <a:rPr lang="en-US" sz="2000" dirty="0"/>
                        <a:t>°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40°S×40°N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Monthly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9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GPM Level-2 Precipitation Products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64195"/>
              </p:ext>
            </p:extLst>
          </p:nvPr>
        </p:nvGraphicFramePr>
        <p:xfrm>
          <a:off x="242888" y="1130301"/>
          <a:ext cx="11702987" cy="43620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336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4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Sensor or Product Name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Spatial</a:t>
                      </a:r>
                      <a:r>
                        <a:rPr lang="en-US" sz="2000" baseline="0" dirty="0"/>
                        <a:t> Resolution &amp; Coverage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Temporal Resolution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Format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644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DPR</a:t>
                      </a:r>
                      <a:r>
                        <a:rPr lang="en-US" sz="2000" baseline="0" dirty="0"/>
                        <a:t> Ku-only: 2A-Ku</a:t>
                      </a:r>
                      <a:endParaRPr lang="en-US" sz="2000" dirty="0"/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5.2 km x 125 m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Single orbit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16 orbits/day (70°S-70°N)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20-120 minutes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24 </a:t>
                      </a:r>
                      <a:r>
                        <a:rPr lang="en-US" sz="2000" dirty="0" err="1"/>
                        <a:t>hrs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285750" indent="-182880" algn="l">
                        <a:buFont typeface="Arial"/>
                        <a:buChar char="•"/>
                      </a:pPr>
                      <a:r>
                        <a:rPr lang="en-US" sz="2000" dirty="0"/>
                        <a:t>HDF5</a:t>
                      </a:r>
                      <a:endParaRPr lang="en-US" sz="2000" baseline="0" dirty="0"/>
                    </a:p>
                    <a:p>
                      <a:pPr marL="285750" indent="-182880" algn="l">
                        <a:buFont typeface="Arial"/>
                        <a:buChar char="•"/>
                      </a:pPr>
                      <a:r>
                        <a:rPr lang="en-US" sz="2000" baseline="0" dirty="0" err="1"/>
                        <a:t>OpenDAP</a:t>
                      </a:r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644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DPR </a:t>
                      </a:r>
                      <a:r>
                        <a:rPr lang="en-US" sz="2000" dirty="0" err="1"/>
                        <a:t>Ka</a:t>
                      </a:r>
                      <a:r>
                        <a:rPr lang="en-US" sz="2000" dirty="0"/>
                        <a:t>-only: 2A-Ka</a:t>
                      </a:r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644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DPR Ku</a:t>
                      </a:r>
                      <a:r>
                        <a:rPr lang="en-US" sz="2000" baseline="0" dirty="0"/>
                        <a:t> &amp; </a:t>
                      </a:r>
                      <a:r>
                        <a:rPr lang="en-US" sz="2000" baseline="0" dirty="0" err="1"/>
                        <a:t>Ka</a:t>
                      </a:r>
                      <a:r>
                        <a:rPr lang="en-US" sz="2000" baseline="0" dirty="0"/>
                        <a:t>: 2A-DPR</a:t>
                      </a:r>
                      <a:endParaRPr lang="en-US" sz="2000" dirty="0"/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690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GMI/2A-GPROF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4 km</a:t>
                      </a:r>
                      <a:r>
                        <a:rPr lang="en-US" sz="2000" baseline="0" dirty="0"/>
                        <a:t> x 4 </a:t>
                      </a:r>
                      <a:r>
                        <a:rPr lang="en-US" sz="2000" dirty="0"/>
                        <a:t>km</a:t>
                      </a:r>
                      <a:r>
                        <a:rPr lang="en-US" sz="2000" baseline="0" dirty="0"/>
                        <a:t>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Orbital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16 orbits/day (70°S-70°N)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2-40 </a:t>
                      </a:r>
                      <a:r>
                        <a:rPr lang="en-US" sz="2000" baseline="0" dirty="0" err="1"/>
                        <a:t>hrs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29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Combined GMI</a:t>
                      </a:r>
                      <a:r>
                        <a:rPr lang="en-US" sz="2000" baseline="0" dirty="0"/>
                        <a:t>+DPR</a:t>
                      </a:r>
                      <a:r>
                        <a:rPr lang="en-US" sz="2000" dirty="0"/>
                        <a:t>:2A-CMB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5 km</a:t>
                      </a:r>
                      <a:r>
                        <a:rPr lang="en-US" sz="2000" baseline="0" dirty="0"/>
                        <a:t> x </a:t>
                      </a:r>
                      <a:r>
                        <a:rPr lang="en-US" sz="2000" dirty="0"/>
                        <a:t>5 km</a:t>
                      </a:r>
                      <a:r>
                        <a:rPr lang="en-US" sz="2000" baseline="0" dirty="0"/>
                        <a:t> 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Orbital (70°S-70°N)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Coincident Ku-</a:t>
                      </a:r>
                      <a:r>
                        <a:rPr lang="en-US" sz="2000" baseline="0" dirty="0" err="1"/>
                        <a:t>Ka</a:t>
                      </a:r>
                      <a:r>
                        <a:rPr lang="en-US" sz="2000" baseline="0" dirty="0"/>
                        <a:t> GMI footprints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3-40 </a:t>
                      </a:r>
                      <a:r>
                        <a:rPr lang="en-US" sz="2000" dirty="0" err="1"/>
                        <a:t>hrs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415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GPM Level-3 Precipitation Products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488406"/>
              </p:ext>
            </p:extLst>
          </p:nvPr>
        </p:nvGraphicFramePr>
        <p:xfrm>
          <a:off x="242888" y="1130300"/>
          <a:ext cx="11703685" cy="48768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884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78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Sensor</a:t>
                      </a:r>
                      <a:r>
                        <a:rPr lang="en-US" sz="2000" baseline="0" dirty="0"/>
                        <a:t> or </a:t>
                      </a:r>
                      <a:r>
                        <a:rPr lang="en-US" sz="2000" dirty="0"/>
                        <a:t>Product Name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Spatial</a:t>
                      </a:r>
                      <a:r>
                        <a:rPr lang="en-US" sz="2000" baseline="0" dirty="0"/>
                        <a:t> Resolution &amp; Coverage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Temporal Resolution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Format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029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IMERG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0.1°</a:t>
                      </a:r>
                      <a:r>
                        <a:rPr lang="en-US" sz="2000" dirty="0"/>
                        <a:t>×</a:t>
                      </a:r>
                      <a:r>
                        <a:rPr lang="en-US" sz="2000" baseline="0" dirty="0"/>
                        <a:t>0.1°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90°S-90°N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30</a:t>
                      </a:r>
                      <a:r>
                        <a:rPr lang="en-US" sz="2000" baseline="0" dirty="0"/>
                        <a:t> min (NRT)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6 </a:t>
                      </a:r>
                      <a:r>
                        <a:rPr lang="en-US" sz="2000" baseline="0" dirty="0" err="1"/>
                        <a:t>hr</a:t>
                      </a:r>
                      <a:r>
                        <a:rPr lang="en-US" sz="2000" baseline="0" dirty="0"/>
                        <a:t>, 16 </a:t>
                      </a:r>
                      <a:r>
                        <a:rPr lang="en-US" sz="2000" baseline="0" dirty="0" err="1"/>
                        <a:t>hr</a:t>
                      </a:r>
                      <a:r>
                        <a:rPr lang="en-US" sz="2000" baseline="0" dirty="0"/>
                        <a:t>, &amp; 3 month latency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HDF4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 err="1"/>
                        <a:t>NetCDF</a:t>
                      </a:r>
                      <a:endParaRPr lang="en-US" sz="2000" dirty="0"/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 err="1"/>
                        <a:t>OpenDAP</a:t>
                      </a:r>
                      <a:endParaRPr lang="en-US" sz="2000" dirty="0"/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ASCII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.gif,</a:t>
                      </a:r>
                      <a:r>
                        <a:rPr lang="en-US" sz="2000" baseline="0" dirty="0"/>
                        <a:t> .</a:t>
                      </a:r>
                      <a:r>
                        <a:rPr lang="en-US" sz="2000" baseline="0" dirty="0" err="1"/>
                        <a:t>png</a:t>
                      </a:r>
                      <a:endParaRPr lang="en-US" sz="2000" baseline="0" dirty="0"/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baseline="0" dirty="0"/>
                        <a:t>KML (Google Earth)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029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Combined GMI + DPR Rainfall Averages: 3-CMB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0.1°</a:t>
                      </a:r>
                      <a:r>
                        <a:rPr lang="en-US" sz="2000" dirty="0"/>
                        <a:t>×</a:t>
                      </a:r>
                      <a:r>
                        <a:rPr lang="en-US" sz="2000" baseline="0" dirty="0"/>
                        <a:t>0.1°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70°S-70°N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Monthly</a:t>
                      </a:r>
                      <a:endParaRPr lang="en-US" sz="2000" baseline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273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DPR</a:t>
                      </a:r>
                      <a:r>
                        <a:rPr lang="en-US" sz="2000" baseline="0" dirty="0"/>
                        <a:t> Rainfall Averages: 3-DPR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0.25°</a:t>
                      </a:r>
                      <a:r>
                        <a:rPr lang="en-US" sz="2000" dirty="0"/>
                        <a:t>×</a:t>
                      </a:r>
                      <a:r>
                        <a:rPr lang="en-US" sz="2000" baseline="0" dirty="0"/>
                        <a:t>0.25°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5.0°</a:t>
                      </a:r>
                      <a:r>
                        <a:rPr lang="en-US" sz="2000" dirty="0"/>
                        <a:t>×</a:t>
                      </a:r>
                      <a:r>
                        <a:rPr lang="en-US" sz="2000" baseline="0" dirty="0"/>
                        <a:t>5.0°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Daily: 67°S-67°N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Monthly: 70°S-70°N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Daily &amp; Monthly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246"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GMI Rainfall</a:t>
                      </a:r>
                      <a:r>
                        <a:rPr lang="en-US" sz="2000" baseline="0" dirty="0"/>
                        <a:t> Averages: 3-GPROF</a:t>
                      </a: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0.25°</a:t>
                      </a:r>
                      <a:r>
                        <a:rPr lang="en-US" sz="2000" dirty="0"/>
                        <a:t>×</a:t>
                      </a:r>
                      <a:r>
                        <a:rPr lang="en-US" sz="2000" baseline="0" dirty="0"/>
                        <a:t>0.25°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aseline="0" dirty="0"/>
                        <a:t>90°S-90°N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n-US" sz="2000" dirty="0"/>
                        <a:t>Daily &amp; Monthly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44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Multi-Satellite Algorithms for TRMM and GPM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TRMM &amp; GPM core satellites are used to calibrate microwave observations from a constellation of national and international satellites</a:t>
            </a:r>
          </a:p>
          <a:p>
            <a:r>
              <a:rPr lang="en-US" dirty="0"/>
              <a:t>Allow improved spatial and temporal coverage of precipitation data</a:t>
            </a:r>
          </a:p>
          <a:p>
            <a:r>
              <a:rPr lang="en-US" dirty="0"/>
              <a:t>TRMM Multi-satellite Precipitation Analysis (</a:t>
            </a:r>
            <a:r>
              <a:rPr lang="en-US" b="1" dirty="0"/>
              <a:t>TMPA</a:t>
            </a:r>
            <a:r>
              <a:rPr lang="en-US" dirty="0"/>
              <a:t>)</a:t>
            </a:r>
          </a:p>
          <a:p>
            <a:r>
              <a:rPr lang="en-US" dirty="0"/>
              <a:t>Widely used for applications</a:t>
            </a:r>
          </a:p>
          <a:p>
            <a:r>
              <a:rPr lang="en-US" dirty="0"/>
              <a:t>TMPA will be extended to match Integrated Multi-</a:t>
            </a:r>
            <a:r>
              <a:rPr lang="en-US" dirty="0" err="1"/>
              <a:t>satellitE</a:t>
            </a:r>
            <a:r>
              <a:rPr lang="en-US" dirty="0"/>
              <a:t> Retrievals for GPM (</a:t>
            </a:r>
            <a:r>
              <a:rPr lang="en-US" b="1" dirty="0"/>
              <a:t>IMERG</a:t>
            </a:r>
            <a:r>
              <a:rPr lang="en-US" dirty="0"/>
              <a:t>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/>
              </a:rPr>
              <a:t>http://pmm.nasa.gov/science/precipitation-algorithms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11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TRMM Multi-satellite Precipitation Analysis (TMPA)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11704320" cy="4950056"/>
          </a:xfrm>
        </p:spPr>
        <p:txBody>
          <a:bodyPr>
            <a:noAutofit/>
          </a:bodyPr>
          <a:lstStyle/>
          <a:p>
            <a:r>
              <a:rPr lang="en-US" dirty="0"/>
              <a:t>TMPA combines PR &amp; TMI rain rates</a:t>
            </a:r>
          </a:p>
          <a:p>
            <a:r>
              <a:rPr lang="en-US" dirty="0"/>
              <a:t>Inter-calibrates passive rain rates from other satellite sensors</a:t>
            </a:r>
          </a:p>
          <a:p>
            <a:pPr lvl="1"/>
            <a:r>
              <a:rPr lang="en-US" dirty="0"/>
              <a:t>TMI, SSM/I (Special Sensor Microwave Imager), AMSR (Advanced Microwave Scanning Radiometer, Aqua), AMSU-B (Advanced Microwave Sounding Unit, NOAA), MHS (Microwave Humidity Sounder), IR radiometers*</a:t>
            </a:r>
          </a:p>
          <a:p>
            <a:r>
              <a:rPr lang="en-US" dirty="0"/>
              <a:t>Inter-calibrates with national and international geostationary and NOAA low-earth orbiting satellites infrared measurements by using VIRS</a:t>
            </a:r>
          </a:p>
          <a:p>
            <a:r>
              <a:rPr lang="en-US" dirty="0"/>
              <a:t>Final rain product is calibrated with rain gauge analyses on a monthly time scale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/>
              </a:rPr>
              <a:t>http://precip.gsfc.nasa.gov/trmm_comb.html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Precipitation Remote Sensing</a:t>
            </a:r>
          </a:p>
          <a:p>
            <a:r>
              <a:rPr lang="en-US" dirty="0"/>
              <a:t>NASA Precipitation Missions and Data</a:t>
            </a:r>
          </a:p>
          <a:p>
            <a:pPr lvl="1"/>
            <a:r>
              <a:rPr lang="en-US" dirty="0"/>
              <a:t>Global Precipitation Measurements (GPM) Mission and Tropical Rainfall Measuring Mission (TRMM)</a:t>
            </a:r>
          </a:p>
          <a:p>
            <a:r>
              <a:rPr lang="en-US" dirty="0"/>
              <a:t>TRMM and GPM Data Products</a:t>
            </a:r>
          </a:p>
          <a:p>
            <a:r>
              <a:rPr lang="en-US" dirty="0"/>
              <a:t>TRMM/GPM Data Access and Visualization</a:t>
            </a:r>
          </a:p>
          <a:p>
            <a:pPr lvl="1"/>
            <a:r>
              <a:rPr lang="en-US" dirty="0"/>
              <a:t>Demonstration Precipitation Processing System – STORM</a:t>
            </a:r>
          </a:p>
          <a:p>
            <a:pPr lvl="1"/>
            <a:r>
              <a:rPr lang="en-US" dirty="0"/>
              <a:t>Demonstration of Giovanni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16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Multi-satellitE Retrievals for GPM (IMERG)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42252" y="1368089"/>
            <a:ext cx="6461760" cy="4950056"/>
          </a:xfrm>
        </p:spPr>
        <p:txBody>
          <a:bodyPr>
            <a:noAutofit/>
          </a:bodyPr>
          <a:lstStyle/>
          <a:p>
            <a:r>
              <a:rPr lang="en-US" dirty="0"/>
              <a:t>Conceptually similar to TMPA</a:t>
            </a:r>
          </a:p>
          <a:p>
            <a:r>
              <a:rPr lang="en-US" dirty="0"/>
              <a:t>GPM constellation satellites include:</a:t>
            </a:r>
          </a:p>
          <a:p>
            <a:pPr lvl="1"/>
            <a:r>
              <a:rPr lang="en-US" dirty="0"/>
              <a:t>GCOM-W</a:t>
            </a:r>
          </a:p>
          <a:p>
            <a:pPr lvl="1"/>
            <a:r>
              <a:rPr lang="en-US" dirty="0"/>
              <a:t>DMSP</a:t>
            </a:r>
          </a:p>
          <a:p>
            <a:pPr lvl="1"/>
            <a:r>
              <a:rPr lang="en-US" dirty="0" err="1"/>
              <a:t>Megha-Tropiques</a:t>
            </a:r>
            <a:endParaRPr lang="en-US" dirty="0"/>
          </a:p>
          <a:p>
            <a:pPr lvl="1"/>
            <a:r>
              <a:rPr lang="en-US" dirty="0" err="1"/>
              <a:t>MetOp</a:t>
            </a:r>
            <a:r>
              <a:rPr lang="en-US" dirty="0"/>
              <a:t>-B</a:t>
            </a:r>
          </a:p>
          <a:p>
            <a:pPr lvl="1"/>
            <a:r>
              <a:rPr lang="en-US" dirty="0"/>
              <a:t>NOAA-N’</a:t>
            </a:r>
          </a:p>
          <a:p>
            <a:pPr lvl="1"/>
            <a:r>
              <a:rPr lang="en-US" dirty="0"/>
              <a:t>NPP</a:t>
            </a:r>
          </a:p>
          <a:p>
            <a:pPr lvl="1"/>
            <a:r>
              <a:rPr lang="en-US" dirty="0"/>
              <a:t>NPOESS</a:t>
            </a:r>
          </a:p>
          <a:p>
            <a:r>
              <a:rPr lang="en-US" dirty="0"/>
              <a:t>Final rain product is calibrated with rain gauge analyses on monthly time scale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3"/>
              </a:rPr>
              <a:t>http://pmm.nasa.gov/sites/default/files/document_files/IMERG_ATBD_V4.5.pdf</a:t>
            </a:r>
            <a:r>
              <a:rPr lang="en-US"/>
              <a:t>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6698036" y="1290797"/>
            <a:ext cx="5190029" cy="4195603"/>
            <a:chOff x="6198638" y="1290638"/>
            <a:chExt cx="5747934" cy="4646612"/>
          </a:xfrm>
        </p:grpSpPr>
        <p:pic>
          <p:nvPicPr>
            <p:cNvPr id="12" name="Content Placeholder 15" descr="GPM Constellation 4-29-14_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8638" y="1368425"/>
              <a:ext cx="5689112" cy="4568825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8990012" y="1290638"/>
              <a:ext cx="2956560" cy="18288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6198638" y="2205038"/>
              <a:ext cx="1447800" cy="1219200"/>
            </a:xfrm>
            <a:prstGeom prst="mathMultiply">
              <a:avLst>
                <a:gd name="adj1" fmla="val 674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97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Multi-satellitE Retrievals for GPM (IMERG)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Multiple runs accommodate different user requirements for latency and accuracy</a:t>
            </a:r>
          </a:p>
          <a:p>
            <a:pPr lvl="1"/>
            <a:r>
              <a:rPr lang="en-US" dirty="0"/>
              <a:t>“Early” – now 5 hours (flash flooding) – will be 4 hours</a:t>
            </a:r>
          </a:p>
          <a:p>
            <a:pPr lvl="1"/>
            <a:r>
              <a:rPr lang="en-US" dirty="0"/>
              <a:t>“Late” – now 15 hours (crop forecasting) – will be 12 hours</a:t>
            </a:r>
          </a:p>
          <a:p>
            <a:pPr lvl="1"/>
            <a:r>
              <a:rPr lang="en-US" dirty="0"/>
              <a:t>“Final” – 3 months (research data)</a:t>
            </a:r>
          </a:p>
          <a:p>
            <a:r>
              <a:rPr lang="en-US" b="1" dirty="0"/>
              <a:t>Native time intervals are half-hourly and monthly (final only)</a:t>
            </a:r>
          </a:p>
          <a:p>
            <a:pPr lvl="1"/>
            <a:r>
              <a:rPr lang="en-US" dirty="0"/>
              <a:t>Value-added products at 3 </a:t>
            </a:r>
            <a:r>
              <a:rPr lang="en-US" dirty="0" err="1"/>
              <a:t>hrs</a:t>
            </a:r>
            <a:r>
              <a:rPr lang="en-US" dirty="0"/>
              <a:t>, 1, 3, and 7 days - .tiff will be available</a:t>
            </a:r>
          </a:p>
          <a:p>
            <a:pPr lvl="1"/>
            <a:r>
              <a:rPr lang="en-US" dirty="0"/>
              <a:t>Initial release covers 60°N-60°S – will be 90°N-90°S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/>
              </a:rPr>
              <a:t>http://pmm.nasa.gov/sites/default/files/document_files/IMERG_ATBD_V4.5.pdf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72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n-US" dirty="0"/>
              <a:t>TMPA and IMERG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615600"/>
              </p:ext>
            </p:extLst>
          </p:nvPr>
        </p:nvGraphicFramePr>
        <p:xfrm>
          <a:off x="242252" y="1130300"/>
          <a:ext cx="11704319" cy="22860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38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noProof="0" dirty="0"/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TMPA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IMERG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Spatial Resolution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0.25° x 0.25°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0.1° x 0.1°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Spatial Coverage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Global, 50° S</a:t>
                      </a:r>
                      <a:r>
                        <a:rPr lang="en-US" sz="2000" baseline="0" noProof="0" dirty="0"/>
                        <a:t> – 50</a:t>
                      </a:r>
                      <a:r>
                        <a:rPr lang="en-US" sz="2000" noProof="0" dirty="0"/>
                        <a:t>°N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Global, 60°S</a:t>
                      </a:r>
                      <a:r>
                        <a:rPr lang="en-US" sz="2000" baseline="0" noProof="0" dirty="0"/>
                        <a:t> – 60</a:t>
                      </a:r>
                      <a:r>
                        <a:rPr lang="en-US" sz="2000" noProof="0" dirty="0"/>
                        <a:t>°N</a:t>
                      </a:r>
                      <a:br>
                        <a:rPr lang="en-US" sz="2000" noProof="0" dirty="0"/>
                      </a:br>
                      <a:r>
                        <a:rPr lang="en-US" sz="2000" noProof="0" dirty="0"/>
                        <a:t>(will be extended from pole to pole)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Temporal Resolution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3 hours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30</a:t>
                      </a:r>
                      <a:r>
                        <a:rPr lang="en-US" sz="2000" baseline="0" noProof="0" dirty="0"/>
                        <a:t> minutes</a:t>
                      </a:r>
                      <a:endParaRPr lang="en-US" sz="2000" noProof="0" dirty="0"/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Temporal Coverage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12/1997 – present*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noProof="0" dirty="0"/>
                        <a:t>2/27/2014</a:t>
                      </a:r>
                      <a:r>
                        <a:rPr lang="en-US" sz="2000" baseline="0" noProof="0" dirty="0"/>
                        <a:t> – present</a:t>
                      </a:r>
                      <a:r>
                        <a:rPr lang="en-US" sz="2000" baseline="30000" noProof="0" dirty="0"/>
                        <a:t>+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2252" y="3693309"/>
            <a:ext cx="11704319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US" sz="2000" dirty="0"/>
              <a:t>* After April 8, 2015, TRMM climatological calibration is being used to generate TMPA</a:t>
            </a:r>
          </a:p>
          <a:p>
            <a:pPr>
              <a:spcBef>
                <a:spcPts val="800"/>
              </a:spcBef>
            </a:pPr>
            <a:r>
              <a:rPr lang="en-US" sz="2000" baseline="30000" dirty="0"/>
              <a:t>+</a:t>
            </a:r>
            <a:r>
              <a:rPr lang="en-US" sz="2000" dirty="0"/>
              <a:t>TMPA and IMERG combined data will be available in early 2018 at IMERG data resolution</a:t>
            </a:r>
          </a:p>
        </p:txBody>
      </p:sp>
    </p:spTree>
    <p:extLst>
      <p:ext uri="{BB962C8B-B14F-4D97-AF65-F5344CB8AC3E}">
        <p14:creationId xmlns:p14="http://schemas.microsoft.com/office/powerpoint/2010/main" val="858655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TRMM and GPM Data Type Convention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072398"/>
              </p:ext>
            </p:extLst>
          </p:nvPr>
        </p:nvGraphicFramePr>
        <p:xfrm>
          <a:off x="242888" y="1368425"/>
          <a:ext cx="11703684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Instrument count, </a:t>
                      </a:r>
                      <a:r>
                        <a:rPr lang="en-US" sz="2000" dirty="0" err="1"/>
                        <a:t>geolocated</a:t>
                      </a:r>
                      <a:r>
                        <a:rPr lang="en-US" sz="2000" dirty="0"/>
                        <a:t>, at instantaneous field of view (IFOV)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Geolocated</a:t>
                      </a:r>
                      <a:r>
                        <a:rPr lang="en-US" sz="2000" dirty="0"/>
                        <a:t>, calibrated T</a:t>
                      </a:r>
                      <a:r>
                        <a:rPr lang="en-US" sz="2000" baseline="-25000" dirty="0"/>
                        <a:t>b</a:t>
                      </a:r>
                      <a:r>
                        <a:rPr lang="en-US" sz="2000" dirty="0"/>
                        <a:t> or radar power at</a:t>
                      </a:r>
                      <a:r>
                        <a:rPr lang="en-US" sz="2000" baseline="0" dirty="0"/>
                        <a:t> IFOV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Intercalibrated</a:t>
                      </a:r>
                      <a:r>
                        <a:rPr lang="en-US" sz="2000" dirty="0"/>
                        <a:t> brightness</a:t>
                      </a:r>
                      <a:r>
                        <a:rPr lang="en-US" sz="2000" baseline="0" dirty="0"/>
                        <a:t> temperatures </a:t>
                      </a:r>
                      <a:r>
                        <a:rPr lang="en-US" sz="2000" dirty="0"/>
                        <a:t>T</a:t>
                      </a:r>
                      <a:r>
                        <a:rPr lang="en-US" sz="2000" baseline="-25000" dirty="0"/>
                        <a:t>c</a:t>
                      </a:r>
                      <a:r>
                        <a:rPr lang="en-US" sz="2000" dirty="0"/>
                        <a:t> at</a:t>
                      </a:r>
                      <a:r>
                        <a:rPr lang="en-US" sz="2000" baseline="0" dirty="0"/>
                        <a:t> IFOV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Geolocated</a:t>
                      </a:r>
                      <a:r>
                        <a:rPr lang="en-US" sz="2000" dirty="0"/>
                        <a:t> geophysical</a:t>
                      </a:r>
                      <a:r>
                        <a:rPr lang="en-US" sz="2000" baseline="0" dirty="0"/>
                        <a:t> parameters at IFOV from a single instrument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Geolocated</a:t>
                      </a:r>
                      <a:r>
                        <a:rPr lang="en-US" sz="2000" dirty="0"/>
                        <a:t> geophysical</a:t>
                      </a:r>
                      <a:r>
                        <a:rPr lang="en-US" sz="2000" baseline="0" dirty="0"/>
                        <a:t> parameters at IFOV from multiple instruments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Space/Time averaged</a:t>
                      </a:r>
                      <a:r>
                        <a:rPr lang="en-US" sz="2000" baseline="0" dirty="0"/>
                        <a:t> geophysical parameters from a single instrument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Space/Time averaged</a:t>
                      </a:r>
                      <a:r>
                        <a:rPr lang="en-US" sz="2000" baseline="0" dirty="0"/>
                        <a:t> geophysical parameters from multiple instruments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Combined satellite, ground,</a:t>
                      </a:r>
                      <a:r>
                        <a:rPr lang="en-US" sz="2000" baseline="0" dirty="0"/>
                        <a:t> and/or model data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More: </a:t>
            </a:r>
            <a:r>
              <a:rPr lang="en-US" dirty="0">
                <a:hlinkClick r:id="rId3"/>
              </a:rPr>
              <a:t>https://go.nasa.gov/2y7AouZ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94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n-US" dirty="0"/>
              <a:t>GPM File Name Convention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42252" y="854075"/>
            <a:ext cx="11704320" cy="436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More: </a:t>
            </a:r>
            <a:r>
              <a:rPr lang="en-US" dirty="0">
                <a:hlinkClick r:id="rId3"/>
              </a:rPr>
              <a:t>https://go.nasa.gov/2y7AouZ</a:t>
            </a:r>
            <a:r>
              <a:rPr lang="en-US" dirty="0"/>
              <a:t>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42252" y="137160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2 File Name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42252" y="580319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 File Name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2252" y="1891586"/>
            <a:ext cx="1170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2A.GPM.GMI.GPROF2008.20131101-S235152-E012400.000352.V03C.HDF5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42252" y="5283204"/>
            <a:ext cx="1170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3B-HHR.MS.MRG.3IMERG.20140805-S043000-E045959.0270.V03D.HDF5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1760" y="2500629"/>
            <a:ext cx="1845946" cy="1261884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dirty="0"/>
              <a:t>single-sensor instantaneous at the sensor resolution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2253" y="4415702"/>
            <a:ext cx="1584960" cy="707886"/>
          </a:xfrm>
          <a:prstGeom prst="rect">
            <a:avLst/>
          </a:prstGeom>
          <a:noFill/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space-time averaged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241993" y="3884165"/>
            <a:ext cx="1306630" cy="400110"/>
          </a:xfrm>
          <a:prstGeom prst="rect">
            <a:avLst/>
          </a:prstGeom>
          <a:noFill/>
          <a:ln w="25400">
            <a:solidFill>
              <a:srgbClr val="7EB76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half hour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11745" y="3260669"/>
            <a:ext cx="1306630" cy="400110"/>
          </a:xfrm>
          <a:prstGeom prst="rect">
            <a:avLst/>
          </a:prstGeom>
          <a:noFill/>
          <a:ln w="25400">
            <a:solidFill>
              <a:srgbClr val="927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satellite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477917" y="2696789"/>
            <a:ext cx="1330495" cy="400110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sensor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623529" y="3453278"/>
            <a:ext cx="1360355" cy="707886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algorithm name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181759" y="4415702"/>
            <a:ext cx="1835200" cy="7078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multi-satellite merged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699952" y="2683519"/>
            <a:ext cx="1536066" cy="400110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YYYMMDD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085012" y="2602923"/>
            <a:ext cx="1568377" cy="70788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end time</a:t>
            </a:r>
            <a:r>
              <a:rPr lang="en-US" sz="2000" dirty="0"/>
              <a:t>: </a:t>
            </a:r>
            <a:r>
              <a:rPr lang="en-US" sz="2000" dirty="0" err="1"/>
              <a:t>hr</a:t>
            </a:r>
            <a:r>
              <a:rPr lang="en-US" sz="2000" dirty="0"/>
              <a:t>/min/sec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992414" y="3437984"/>
            <a:ext cx="1892893" cy="1647126"/>
          </a:xfrm>
          <a:prstGeom prst="rect">
            <a:avLst/>
          </a:prstGeom>
          <a:noFill/>
          <a:ln w="25400">
            <a:solidFill>
              <a:srgbClr val="E9A14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sequence indicator</a:t>
            </a:r>
          </a:p>
          <a:p>
            <a:r>
              <a:rPr lang="en-US" sz="2000" dirty="0"/>
              <a:t>L2: orbit #</a:t>
            </a:r>
          </a:p>
          <a:p>
            <a:r>
              <a:rPr lang="en-US" sz="2000" dirty="0"/>
              <a:t>L3: minutes of day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599612" y="2686539"/>
            <a:ext cx="1306630" cy="40011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version #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639942" y="3607166"/>
            <a:ext cx="1306630" cy="40011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format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058790" y="3844940"/>
            <a:ext cx="1591087" cy="707886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start time: </a:t>
            </a:r>
            <a:r>
              <a:rPr lang="en-US" sz="2000" dirty="0" err="1"/>
              <a:t>hr</a:t>
            </a:r>
            <a:r>
              <a:rPr lang="en-US" sz="2000" dirty="0"/>
              <a:t>/min/sec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10361612" y="5255016"/>
            <a:ext cx="788470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464457" y="5255016"/>
            <a:ext cx="788470" cy="0"/>
          </a:xfrm>
          <a:prstGeom prst="line">
            <a:avLst/>
          </a:prstGeom>
          <a:ln w="381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761412" y="5255016"/>
            <a:ext cx="603815" cy="0"/>
          </a:xfrm>
          <a:prstGeom prst="line">
            <a:avLst/>
          </a:prstGeom>
          <a:ln w="38100">
            <a:solidFill>
              <a:srgbClr val="E9A14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465328" y="5255016"/>
            <a:ext cx="1143684" cy="0"/>
          </a:xfrm>
          <a:prstGeom prst="line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6235606" y="5253123"/>
            <a:ext cx="1143684" cy="378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542240" y="5255016"/>
            <a:ext cx="111873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211745" y="5255016"/>
            <a:ext cx="1236547" cy="0"/>
          </a:xfrm>
          <a:prstGeom prst="line">
            <a:avLst/>
          </a:prstGeom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546847" y="5255016"/>
            <a:ext cx="565009" cy="0"/>
          </a:xfrm>
          <a:prstGeom prst="line">
            <a:avLst/>
          </a:prstGeom>
          <a:ln w="38100">
            <a:solidFill>
              <a:srgbClr val="7EB76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065212" y="5255016"/>
            <a:ext cx="395669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0563742" y="2359427"/>
            <a:ext cx="788470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9725542" y="2359427"/>
            <a:ext cx="788470" cy="0"/>
          </a:xfrm>
          <a:prstGeom prst="line">
            <a:avLst/>
          </a:prstGeom>
          <a:ln w="381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8609012" y="2359427"/>
            <a:ext cx="1029790" cy="0"/>
          </a:xfrm>
          <a:prstGeom prst="line">
            <a:avLst/>
          </a:prstGeom>
          <a:ln w="38100">
            <a:solidFill>
              <a:srgbClr val="E9A14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389812" y="2359427"/>
            <a:ext cx="1143684" cy="0"/>
          </a:xfrm>
          <a:prstGeom prst="line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6094412" y="2357534"/>
            <a:ext cx="1143684" cy="378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660975" y="2359427"/>
            <a:ext cx="1296277" cy="1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2888925" y="2359427"/>
            <a:ext cx="1614527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181759" y="2359427"/>
            <a:ext cx="64477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1370012" y="2359427"/>
            <a:ext cx="741844" cy="0"/>
          </a:xfrm>
          <a:prstGeom prst="line">
            <a:avLst/>
          </a:prstGeom>
          <a:ln w="38100">
            <a:solidFill>
              <a:srgbClr val="927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67377" y="2359427"/>
            <a:ext cx="395669" cy="0"/>
          </a:xfrm>
          <a:prstGeom prst="line">
            <a:avLst/>
          </a:prstGeom>
          <a:ln w="38100">
            <a:solidFill>
              <a:srgbClr val="00206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747540" y="5253111"/>
            <a:ext cx="1346872" cy="381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69" idx="0"/>
          </p:cNvCxnSpPr>
          <p:nvPr/>
        </p:nvCxnSpPr>
        <p:spPr>
          <a:xfrm flipH="1">
            <a:off x="1034733" y="2361321"/>
            <a:ext cx="0" cy="13930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1263046" y="5123588"/>
            <a:ext cx="0" cy="129523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1979612" y="4284275"/>
            <a:ext cx="0" cy="968836"/>
          </a:xfrm>
          <a:prstGeom prst="straightConnector1">
            <a:avLst/>
          </a:prstGeom>
          <a:ln>
            <a:solidFill>
              <a:srgbClr val="7EB76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2702984" y="2361321"/>
            <a:ext cx="0" cy="3354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/>
          <p:nvPr/>
        </p:nvCxnSpPr>
        <p:spPr>
          <a:xfrm rot="16200000" flipH="1">
            <a:off x="1583025" y="2835536"/>
            <a:ext cx="1101491" cy="148883"/>
          </a:xfrm>
          <a:prstGeom prst="bentConnector2">
            <a:avLst/>
          </a:prstGeom>
          <a:ln>
            <a:solidFill>
              <a:srgbClr val="927F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128950" y="2353251"/>
            <a:ext cx="0" cy="11074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74" idx="2"/>
          </p:cNvCxnSpPr>
          <p:nvPr/>
        </p:nvCxnSpPr>
        <p:spPr>
          <a:xfrm flipV="1">
            <a:off x="4281350" y="4161164"/>
            <a:ext cx="0" cy="109194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endCxn id="76" idx="0"/>
          </p:cNvCxnSpPr>
          <p:nvPr/>
        </p:nvCxnSpPr>
        <p:spPr>
          <a:xfrm>
            <a:off x="5467985" y="2363314"/>
            <a:ext cx="0" cy="3202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5467985" y="3083629"/>
            <a:ext cx="0" cy="217954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81" idx="0"/>
          </p:cNvCxnSpPr>
          <p:nvPr/>
        </p:nvCxnSpPr>
        <p:spPr>
          <a:xfrm>
            <a:off x="6854333" y="2353251"/>
            <a:ext cx="1" cy="14916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81" idx="2"/>
          </p:cNvCxnSpPr>
          <p:nvPr/>
        </p:nvCxnSpPr>
        <p:spPr>
          <a:xfrm flipV="1">
            <a:off x="6854333" y="4552826"/>
            <a:ext cx="1" cy="70028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77" idx="0"/>
          </p:cNvCxnSpPr>
          <p:nvPr/>
        </p:nvCxnSpPr>
        <p:spPr>
          <a:xfrm>
            <a:off x="7869200" y="2353251"/>
            <a:ext cx="1" cy="24967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endCxn id="77" idx="2"/>
          </p:cNvCxnSpPr>
          <p:nvPr/>
        </p:nvCxnSpPr>
        <p:spPr>
          <a:xfrm flipV="1">
            <a:off x="7869200" y="3310809"/>
            <a:ext cx="1" cy="194230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063319" y="2345806"/>
            <a:ext cx="0" cy="1114917"/>
          </a:xfrm>
          <a:prstGeom prst="straightConnector1">
            <a:avLst/>
          </a:prstGeom>
          <a:ln>
            <a:solidFill>
              <a:srgbClr val="E9A14A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9215719" y="5085110"/>
            <a:ext cx="0" cy="160557"/>
          </a:xfrm>
          <a:prstGeom prst="straightConnector1">
            <a:avLst/>
          </a:prstGeom>
          <a:ln>
            <a:solidFill>
              <a:srgbClr val="E9A14A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79" idx="0"/>
          </p:cNvCxnSpPr>
          <p:nvPr/>
        </p:nvCxnSpPr>
        <p:spPr>
          <a:xfrm>
            <a:off x="10186352" y="2356241"/>
            <a:ext cx="0" cy="33029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10135195" y="3083629"/>
            <a:ext cx="0" cy="21694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11047412" y="2356241"/>
            <a:ext cx="0" cy="125092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11047412" y="4007276"/>
            <a:ext cx="0" cy="123839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V="1">
            <a:off x="2885616" y="5123588"/>
            <a:ext cx="0" cy="1295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3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 Between Level 2 and Level 3 Precipitation Data Products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IMERG and TMPA have lower spatial resolutions than Level 2 data</a:t>
            </a:r>
          </a:p>
          <a:p>
            <a:pPr lvl="1"/>
            <a:r>
              <a:rPr lang="en-US" dirty="0"/>
              <a:t>e.g. 2A12, 2A25, 2B31, 2A-GPROF, 2A-2DPR, 2BCMB</a:t>
            </a:r>
          </a:p>
          <a:p>
            <a:r>
              <a:rPr lang="en-US" dirty="0"/>
              <a:t>IMERG and TMPA have better spatial coverage with no orbit gaps compared to Level 2 and Level 3 radar, imager, and radar/imager combined data</a:t>
            </a:r>
          </a:p>
          <a:p>
            <a:r>
              <a:rPr lang="en-US" dirty="0"/>
              <a:t>IMERG and TMPA:</a:t>
            </a:r>
          </a:p>
          <a:p>
            <a:pPr lvl="1"/>
            <a:r>
              <a:rPr lang="en-US" dirty="0"/>
              <a:t>are uniformly gridded</a:t>
            </a:r>
          </a:p>
          <a:p>
            <a:pPr lvl="1"/>
            <a:r>
              <a:rPr lang="en-US" dirty="0"/>
              <a:t>have uniform temporal resolution to cover diurnal variations </a:t>
            </a:r>
          </a:p>
          <a:p>
            <a:pPr lvl="1"/>
            <a:r>
              <a:rPr lang="en-US" dirty="0"/>
              <a:t>are available in multiple formats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42252" y="2071158"/>
            <a:ext cx="11704320" cy="4089557"/>
            <a:chOff x="244122" y="2198157"/>
            <a:chExt cx="11704320" cy="4089557"/>
          </a:xfrm>
        </p:grpSpPr>
        <p:sp>
          <p:nvSpPr>
            <p:cNvPr id="5" name="Rectangle 4"/>
            <p:cNvSpPr/>
            <p:nvPr/>
          </p:nvSpPr>
          <p:spPr>
            <a:xfrm>
              <a:off x="244122" y="2198157"/>
              <a:ext cx="11704320" cy="28233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4122" y="5087385"/>
              <a:ext cx="11704320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dirty="0"/>
                <a:t>Used for Monitoring above and Below Normal Precipitation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dirty="0"/>
                <a:t>Widely Used for Applications: Flooding, Droughts, Landslides, Agriculture, and Health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6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4914998"/>
            <a:ext cx="9545440" cy="1643370"/>
          </a:xfrm>
        </p:spPr>
        <p:txBody>
          <a:bodyPr/>
          <a:lstStyle/>
          <a:p>
            <a:r>
              <a:rPr lang="en-US" dirty="0"/>
              <a:t>TRMM and GPM Data Access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92215266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Data Access Tools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272955"/>
              </p:ext>
            </p:extLst>
          </p:nvPr>
        </p:nvGraphicFramePr>
        <p:xfrm>
          <a:off x="242888" y="1130300"/>
          <a:ext cx="11703055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0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0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 &amp;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PPS/STORM</a:t>
                      </a:r>
                    </a:p>
                    <a:p>
                      <a:pPr algn="ctr"/>
                      <a:r>
                        <a:rPr lang="en-US" sz="2000" dirty="0">
                          <a:hlinkClick r:id="rId2"/>
                        </a:rPr>
                        <a:t>http://storm.pps.eosdis.nasa.gov/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Rain Rate (TRMM, GPM)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HDF</a:t>
                      </a:r>
                      <a:r>
                        <a:rPr lang="en-US" sz="2000" baseline="0" dirty="0"/>
                        <a:t>, PNG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Orbital and Gridded Data Search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Spatial/Temporal Subsetting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Individual Data and FTP Batch Download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Images and Interactive Data Viewer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Giovanni</a:t>
                      </a:r>
                    </a:p>
                    <a:p>
                      <a:pPr algn="ctr"/>
                      <a:r>
                        <a:rPr lang="en-US" sz="2000" dirty="0">
                          <a:hlinkClick r:id="rId3"/>
                        </a:rPr>
                        <a:t>http://giovanni.gsfc.</a:t>
                      </a:r>
                      <a:br>
                        <a:rPr lang="en-US" sz="2000" dirty="0">
                          <a:hlinkClick r:id="rId3"/>
                        </a:rPr>
                      </a:br>
                      <a:r>
                        <a:rPr lang="en-US" sz="2000" dirty="0">
                          <a:hlinkClick r:id="rId3"/>
                        </a:rPr>
                        <a:t>nasa.gov/</a:t>
                      </a:r>
                      <a:r>
                        <a:rPr lang="en-US" sz="2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Rain Rate (TRMM, GPM)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 err="1"/>
                        <a:t>NetCDF</a:t>
                      </a:r>
                      <a:r>
                        <a:rPr lang="en-US" sz="2000" dirty="0"/>
                        <a:t>, </a:t>
                      </a:r>
                      <a:r>
                        <a:rPr lang="en-US" sz="2000" dirty="0" err="1"/>
                        <a:t>GeoTIFF</a:t>
                      </a:r>
                      <a:r>
                        <a:rPr lang="en-US" sz="2000" dirty="0"/>
                        <a:t>, PNG, KMZ,</a:t>
                      </a:r>
                      <a:r>
                        <a:rPr lang="en-US" sz="2000" baseline="0" dirty="0"/>
                        <a:t> CSV (time series only)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Spatial/Temporal Subsetting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Analysis:</a:t>
                      </a:r>
                    </a:p>
                    <a:p>
                      <a:pPr marL="365760" marR="0" lvl="2" indent="-18288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2000" dirty="0"/>
                        <a:t>Time-averaged maps,</a:t>
                      </a:r>
                      <a:r>
                        <a:rPr lang="en-US" sz="2000" baseline="0" dirty="0"/>
                        <a:t> animation, time series, scatter plots, map correlations, vertical profiles, time-averaged differences</a:t>
                      </a:r>
                      <a:endParaRPr lang="en-US" sz="2000" dirty="0"/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Visualization:</a:t>
                      </a:r>
                    </a:p>
                    <a:p>
                      <a:pPr marL="457200" lvl="1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Maps, time series, scatter plots</a:t>
                      </a:r>
                      <a:r>
                        <a:rPr lang="en-US" sz="2000" baseline="0" dirty="0"/>
                        <a:t>, histograms</a:t>
                      </a:r>
                      <a:endParaRPr lang="en-US" sz="2000" dirty="0"/>
                    </a:p>
                    <a:p>
                      <a:pPr marL="182880" lvl="0" indent="-182880" algn="l">
                        <a:buFont typeface="Arial" charset="0"/>
                        <a:buChar char="•"/>
                      </a:pPr>
                      <a:r>
                        <a:rPr lang="en-US" sz="2000" dirty="0"/>
                        <a:t>Near Real-Time Rain Rate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02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Measurement 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2214" y="2471738"/>
            <a:ext cx="4054358" cy="2627469"/>
          </a:xfrm>
        </p:spPr>
        <p:txBody>
          <a:bodyPr anchor="ctr">
            <a:noAutofit/>
          </a:bodyPr>
          <a:lstStyle/>
          <a:p>
            <a:r>
              <a:rPr lang="en-US" dirty="0"/>
              <a:t>Home of all information related to TRMM and GPM</a:t>
            </a:r>
          </a:p>
          <a:p>
            <a:r>
              <a:rPr lang="en-US" dirty="0"/>
              <a:t>Links to data documentation and access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6003286"/>
            <a:ext cx="11704320" cy="31485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>
                <a:hlinkClick r:id="rId3"/>
              </a:rPr>
              <a:t>https://pmm.nasa.gov/</a:t>
            </a:r>
            <a:endParaRPr lang="en-US" sz="2100" dirty="0"/>
          </a:p>
        </p:txBody>
      </p:sp>
      <p:pic>
        <p:nvPicPr>
          <p:cNvPr id="6" name="Picture 5" descr="Screen Shot 2016-06-21 at 2.30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12" y="1468591"/>
            <a:ext cx="6915584" cy="46987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2252" y="2086160"/>
            <a:ext cx="7154302" cy="6362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" idx="1"/>
          </p:cNvCxnSpPr>
          <p:nvPr/>
        </p:nvCxnSpPr>
        <p:spPr>
          <a:xfrm flipH="1" flipV="1">
            <a:off x="6473954" y="2722385"/>
            <a:ext cx="1418260" cy="10630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8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Measurement Missions: Data Access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2"/>
          </p:nvPr>
        </p:nvSpPr>
        <p:spPr>
          <a:xfrm>
            <a:off x="7466012" y="1368089"/>
            <a:ext cx="4480560" cy="4569320"/>
          </a:xfrm>
        </p:spPr>
        <p:txBody>
          <a:bodyPr>
            <a:normAutofit/>
          </a:bodyPr>
          <a:lstStyle/>
          <a:p>
            <a:r>
              <a:rPr lang="en-US" dirty="0"/>
              <a:t>All about TRMM and GPM data</a:t>
            </a:r>
          </a:p>
          <a:p>
            <a:pPr lvl="1"/>
            <a:r>
              <a:rPr lang="en-US" dirty="0"/>
              <a:t>Including updates, news, and FAQ</a:t>
            </a:r>
          </a:p>
          <a:p>
            <a:r>
              <a:rPr lang="en-US" dirty="0"/>
              <a:t>Quick data access links and user registration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>
                <a:hlinkClick r:id="rId3"/>
              </a:rPr>
              <a:t>https://pmm.nasa.gov/data-access</a:t>
            </a:r>
            <a:endParaRPr lang="en-US" sz="2100" dirty="0"/>
          </a:p>
        </p:txBody>
      </p:sp>
      <p:pic>
        <p:nvPicPr>
          <p:cNvPr id="2" name="Picture 1" descr="Screen Shot 2016-06-21 at 2.39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52" y="1356515"/>
            <a:ext cx="7062672" cy="484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0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Remote Sensing</a:t>
            </a:r>
          </a:p>
        </p:txBody>
      </p:sp>
    </p:spTree>
    <p:extLst>
      <p:ext uri="{BB962C8B-B14F-4D97-AF65-F5344CB8AC3E}">
        <p14:creationId xmlns:p14="http://schemas.microsoft.com/office/powerpoint/2010/main" val="1330084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Measurement Missions: Data Sources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http://</a:t>
            </a:r>
            <a:r>
              <a:rPr lang="en-US" dirty="0" err="1"/>
              <a:t>pmm.nasa.gov</a:t>
            </a:r>
            <a:r>
              <a:rPr lang="en-US" dirty="0"/>
              <a:t>/data-access/data-sources</a:t>
            </a:r>
          </a:p>
        </p:txBody>
      </p:sp>
      <p:pic>
        <p:nvPicPr>
          <p:cNvPr id="12" name="Content Placeholder 11" descr="Screen Shot 2016-06-21 at 2.52.0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800" y="1368425"/>
            <a:ext cx="9259225" cy="49497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72247" y="4241982"/>
            <a:ext cx="2322165" cy="1473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4507982" y="4471930"/>
            <a:ext cx="1586429" cy="16096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6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PPS &amp; STORM</a:t>
            </a:r>
            <a:br>
              <a:rPr lang="en-US" dirty="0"/>
            </a:br>
            <a:r>
              <a:rPr lang="en-US" dirty="0">
                <a:hlinkClick r:id="rId3"/>
              </a:rPr>
              <a:t>http://storm.pps.eosdis.nasa.gov/storm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224149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Processing System: STORM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2"/>
          </p:nvPr>
        </p:nvSpPr>
        <p:spPr>
          <a:xfrm>
            <a:off x="7694612" y="1368089"/>
            <a:ext cx="4251960" cy="4569320"/>
          </a:xfrm>
        </p:spPr>
        <p:txBody>
          <a:bodyPr/>
          <a:lstStyle/>
          <a:p>
            <a:r>
              <a:rPr lang="en-US" dirty="0"/>
              <a:t>All TRMM and GPM data products can be downloaded from STORM</a:t>
            </a:r>
          </a:p>
          <a:p>
            <a:r>
              <a:rPr lang="en-US" dirty="0"/>
              <a:t>Data images and HDF5 data viewer are available in STORM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>
                <a:hlinkClick r:id="rId3"/>
              </a:rPr>
              <a:t>https://storm.pps.eosdis.nasa.gov/storm/</a:t>
            </a:r>
            <a:endParaRPr lang="en-US" sz="2100" dirty="0"/>
          </a:p>
        </p:txBody>
      </p:sp>
      <p:pic>
        <p:nvPicPr>
          <p:cNvPr id="2" name="Picture 1" descr="Screen Shot 2016-06-21 at 2.58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52" y="1368089"/>
            <a:ext cx="7255317" cy="46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21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Giovanni</a:t>
            </a:r>
            <a:br>
              <a:rPr lang="en-US" dirty="0"/>
            </a:br>
            <a:r>
              <a:rPr lang="en-US" u="sng" dirty="0">
                <a:hlinkClick r:id="rId3"/>
              </a:rPr>
              <a:t>http://giovanni.gsfc.nasa.gov/</a:t>
            </a:r>
            <a:r>
              <a:rPr lang="en-US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1159571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3-13 at 10.33.48 A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405" y="0"/>
            <a:ext cx="12207230" cy="6858000"/>
          </a:xfrm>
          <a:prstGeom prst="rect">
            <a:avLst/>
          </a:prstGeom>
        </p:spPr>
      </p:pic>
      <p:pic>
        <p:nvPicPr>
          <p:cNvPr id="5" name="Picture 4" descr="Screen Shot 2017-03-13 at 10.3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097"/>
            <a:ext cx="12188825" cy="48087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3034433" y="3392036"/>
            <a:ext cx="7108062" cy="97412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2019" y="4599169"/>
            <a:ext cx="3235856" cy="379669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Search data by Keyword</a:t>
            </a:r>
          </a:p>
        </p:txBody>
      </p:sp>
      <p:sp>
        <p:nvSpPr>
          <p:cNvPr id="8" name="Rectangle 7"/>
          <p:cNvSpPr/>
          <p:nvPr/>
        </p:nvSpPr>
        <p:spPr>
          <a:xfrm>
            <a:off x="173970" y="1185294"/>
            <a:ext cx="11708231" cy="643506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3970" y="1904316"/>
            <a:ext cx="9029082" cy="114368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378252" y="979381"/>
            <a:ext cx="2503949" cy="677086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lIns="121899" tIns="60949" rIns="121899" bIns="60949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Analysis/Plot Options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052" y="1983036"/>
            <a:ext cx="2853119" cy="1508083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Temporal &amp; Spatial Search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Map &amp; </a:t>
            </a:r>
            <a:r>
              <a:rPr lang="en-US" sz="1800" dirty="0" err="1">
                <a:solidFill>
                  <a:schemeClr val="bg1"/>
                </a:solidFill>
              </a:rPr>
              <a:t>Shapefile</a:t>
            </a:r>
            <a:r>
              <a:rPr lang="en-US" sz="1800" dirty="0">
                <a:solidFill>
                  <a:schemeClr val="bg1"/>
                </a:solidFill>
              </a:rPr>
              <a:t> selection for various countries or U.S. States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76365" y="5821930"/>
            <a:ext cx="1597203" cy="400087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lIns="121899" tIns="60949" rIns="121899" bIns="60949" rtlCol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Plot Data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429878" y="6222017"/>
            <a:ext cx="0" cy="3533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40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Data Visualization</a:t>
            </a:r>
            <a:endParaRPr lang="en-US" sz="1800" b="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dirty="0">
                <a:hlinkClick r:id="rId3"/>
              </a:rPr>
              <a:t>https://pmm.nasa.gov/data-access/visualization</a:t>
            </a:r>
            <a:r>
              <a:rPr lang="en-US" b="0" dirty="0"/>
              <a:t> </a:t>
            </a:r>
            <a:endParaRPr lang="en-US" dirty="0"/>
          </a:p>
        </p:txBody>
      </p:sp>
      <p:pic>
        <p:nvPicPr>
          <p:cNvPr id="8" name="Picture 7" descr="Screen Shot 2017-10-26 at 4.36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3" y="1356515"/>
            <a:ext cx="3962599" cy="4961630"/>
          </a:xfrm>
          <a:prstGeom prst="rect">
            <a:avLst/>
          </a:prstGeom>
        </p:spPr>
      </p:pic>
      <p:pic>
        <p:nvPicPr>
          <p:cNvPr id="9" name="Picture 8" descr="Screen Shot 2017-10-26 at 4.3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73" y="1368089"/>
            <a:ext cx="4811588" cy="49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89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877207"/>
            <a:ext cx="12188825" cy="1643370"/>
          </a:xfrm>
        </p:spPr>
        <p:txBody>
          <a:bodyPr/>
          <a:lstStyle/>
          <a:p>
            <a:r>
              <a:rPr lang="en-US" dirty="0"/>
              <a:t>Demonstration of STORM and Giovanni</a:t>
            </a:r>
          </a:p>
        </p:txBody>
      </p:sp>
    </p:spTree>
    <p:extLst>
      <p:ext uri="{BB962C8B-B14F-4D97-AF65-F5344CB8AC3E}">
        <p14:creationId xmlns:p14="http://schemas.microsoft.com/office/powerpoint/2010/main" val="1648018357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for Discussion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/>
            </a:pPr>
            <a:r>
              <a:rPr lang="en-US" dirty="0"/>
              <a:t>What are the major differences between TRMM and GPM?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Why are TMPA and IMERG used the most in applications even though their spatial resolution is lower compared to TRMM and GPM sensor data (Level-2)? 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Which data access tool is for bulk data download and not for analysis or visualization?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1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914998"/>
            <a:ext cx="10563920" cy="1643370"/>
          </a:xfrm>
        </p:spPr>
        <p:txBody>
          <a:bodyPr/>
          <a:lstStyle/>
          <a:p>
            <a:r>
              <a:rPr lang="en-US" dirty="0"/>
              <a:t>Next  </a:t>
            </a:r>
            <a:br>
              <a:rPr lang="en-US" dirty="0"/>
            </a:br>
            <a:r>
              <a:rPr lang="en-US" dirty="0"/>
              <a:t>Hands-on Exercise: Precipitation Data Access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1826040014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Extra Slides: GPM Data Validation</a:t>
            </a:r>
            <a:br>
              <a:rPr lang="en-US" b="1"/>
            </a:br>
            <a:r>
              <a:rPr lang="en-US" b="1"/>
              <a:t>From </a:t>
            </a:r>
            <a:r>
              <a:rPr lang="en-US">
                <a:hlinkClick r:id="rId2"/>
              </a:rPr>
              <a:t>https://pmm.nasa.gov/training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Spectral Bands Used for Precipitation Remote Sensing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Derived from:</a:t>
            </a:r>
          </a:p>
          <a:p>
            <a:pPr lvl="1"/>
            <a:r>
              <a:rPr lang="en-US" dirty="0"/>
              <a:t>reflected visible radiation (0.5 to 0.6 micrometer wavelength)</a:t>
            </a:r>
          </a:p>
          <a:p>
            <a:pPr lvl="1"/>
            <a:r>
              <a:rPr lang="en-US" dirty="0"/>
              <a:t>emitted infrared radiation (10-12 micrometer wavelength)</a:t>
            </a:r>
          </a:p>
          <a:p>
            <a:pPr lvl="1"/>
            <a:r>
              <a:rPr lang="en-US" dirty="0"/>
              <a:t>emitted microwave radiation (10 to 183 </a:t>
            </a:r>
            <a:r>
              <a:rPr lang="en-US" dirty="0" err="1"/>
              <a:t>Ghz</a:t>
            </a:r>
            <a:r>
              <a:rPr lang="en-US" dirty="0"/>
              <a:t> frequency or mm to cm wavelength)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0" b="2953"/>
          <a:stretch/>
        </p:blipFill>
        <p:spPr>
          <a:xfrm>
            <a:off x="2855912" y="3323300"/>
            <a:ext cx="6477000" cy="299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75388"/>
      </p:ext>
    </p:extLst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GPM Data Product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 algn="ctr">
              <a:buNone/>
            </a:pPr>
            <a:r>
              <a:rPr lang="en-US" dirty="0"/>
              <a:t>GPM precipitation data are currently being validated with a variety of field measurements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http://pmm.nasa.gov/data-access/downloads/ground-validation/</a:t>
            </a:r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1" y="2298263"/>
            <a:ext cx="7688263" cy="4029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2428874" y="4700588"/>
            <a:ext cx="2751137" cy="147161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5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GPM Data Product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 algn="ctr">
              <a:buNone/>
            </a:pPr>
            <a:r>
              <a:rPr lang="en-US" dirty="0"/>
              <a:t>GPM precipitation data are currently being validated with a variety of field measurements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http://pmm.nasa.gov/data-access/downloads/ground-validation/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52" y="2387783"/>
            <a:ext cx="6080761" cy="3680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71" y="2387782"/>
            <a:ext cx="4704841" cy="381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9"/>
          <a:stretch/>
        </p:blipFill>
        <p:spPr>
          <a:xfrm>
            <a:off x="8913812" y="3568780"/>
            <a:ext cx="1834889" cy="2898099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085523" y="4932105"/>
            <a:ext cx="19812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Screen Shot 2015-03-03 at 11.52.1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" t="2969" r="2121" b="3495"/>
          <a:stretch/>
        </p:blipFill>
        <p:spPr>
          <a:xfrm>
            <a:off x="2920849" y="1130300"/>
            <a:ext cx="6347127" cy="480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GPM and TRMM Level-2 Data Product Comparison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5966995"/>
            <a:ext cx="11704320" cy="314859"/>
          </a:xfrm>
        </p:spPr>
        <p:txBody>
          <a:bodyPr/>
          <a:lstStyle/>
          <a:p>
            <a:r>
              <a:rPr lang="en-US" dirty="0"/>
              <a:t>Courtesy:  William Olson (PMM Investigator), NASA Mesoscale Atmospheric Processes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42252" y="2362200"/>
            <a:ext cx="6776678" cy="3048000"/>
            <a:chOff x="242252" y="2362200"/>
            <a:chExt cx="6776678" cy="3048000"/>
          </a:xfrm>
        </p:grpSpPr>
        <p:cxnSp>
          <p:nvCxnSpPr>
            <p:cNvPr id="10" name="Straight Arrow Connector 9"/>
            <p:cNvCxnSpPr>
              <a:stCxn id="8" idx="0"/>
            </p:cNvCxnSpPr>
            <p:nvPr/>
          </p:nvCxnSpPr>
          <p:spPr>
            <a:xfrm flipV="1">
              <a:off x="1453832" y="2362200"/>
              <a:ext cx="1486698" cy="381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42252" y="2743200"/>
              <a:ext cx="2423160" cy="1938992"/>
            </a:xfrm>
            <a:prstGeom prst="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Higher spatial resolution, coverage, and details in GPM products</a:t>
              </a: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6856412" y="5105400"/>
              <a:ext cx="162518" cy="30480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97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Screen Shot 2015-03-09 at 11.36.2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16568" r="5456"/>
          <a:stretch/>
        </p:blipFill>
        <p:spPr>
          <a:xfrm>
            <a:off x="2694715" y="1130300"/>
            <a:ext cx="6799395" cy="480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GPM and TRMM Level-2 Data Product Comparison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Courtesy: Christian </a:t>
            </a:r>
            <a:r>
              <a:rPr lang="en-US" dirty="0" err="1"/>
              <a:t>Kummerow</a:t>
            </a:r>
            <a:r>
              <a:rPr lang="en-US" dirty="0"/>
              <a:t> (PMM Investigator), Colorado State University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7813" y="2718167"/>
            <a:ext cx="2423160" cy="156966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Improved coverage in GPM GMI product</a:t>
            </a:r>
          </a:p>
        </p:txBody>
      </p:sp>
      <p:sp>
        <p:nvSpPr>
          <p:cNvPr id="13" name="Oval 12"/>
          <p:cNvSpPr/>
          <p:nvPr/>
        </p:nvSpPr>
        <p:spPr>
          <a:xfrm>
            <a:off x="3656012" y="1540760"/>
            <a:ext cx="3351927" cy="9906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656012" y="3932419"/>
            <a:ext cx="3351927" cy="9906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 – 3-hourly, 0.25° IMERG, 3B42, MRMS for June 15, 2014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5897880" cy="4807125"/>
          </a:xfrm>
        </p:spPr>
        <p:txBody>
          <a:bodyPr/>
          <a:lstStyle/>
          <a:p>
            <a:r>
              <a:rPr lang="en-US" dirty="0"/>
              <a:t>IMERG better than 3B42 for precipitation occurrence</a:t>
            </a:r>
          </a:p>
          <a:p>
            <a:r>
              <a:rPr lang="en-US" dirty="0"/>
              <a:t>IMERG performs modestly better for precipitation volume</a:t>
            </a:r>
          </a:p>
          <a:p>
            <a:r>
              <a:rPr lang="en-US" dirty="0"/>
              <a:t>Note: Original footprint GPROF retrievals below 0.1 mm/</a:t>
            </a:r>
            <a:r>
              <a:rPr lang="en-US" dirty="0" err="1"/>
              <a:t>hr</a:t>
            </a:r>
            <a:r>
              <a:rPr lang="en-US" dirty="0"/>
              <a:t> are </a:t>
            </a:r>
            <a:r>
              <a:rPr lang="en-US" dirty="0" err="1"/>
              <a:t>thresholded</a:t>
            </a:r>
            <a:r>
              <a:rPr lang="en-US" dirty="0"/>
              <a:t> to zero</a:t>
            </a:r>
          </a:p>
          <a:p>
            <a:r>
              <a:rPr lang="en-US" dirty="0"/>
              <a:t>How this affects IMERG depends on the resolution of the input sensor and subsequent averaging (here 0.25°)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Slide Courtesy J. Wang (SSAI; NASA/GSFC 612)</a:t>
            </a:r>
          </a:p>
        </p:txBody>
      </p:sp>
      <p:pic>
        <p:nvPicPr>
          <p:cNvPr id="17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132" y="1130282"/>
            <a:ext cx="521208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2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3-hourly, CONUS-avg. IMERG, 3B42, MRMS for April – July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/>
          <a:lstStyle/>
          <a:p>
            <a:r>
              <a:rPr lang="en-US" dirty="0"/>
              <a:t>IMERG better for bias and RMSE</a:t>
            </a:r>
          </a:p>
          <a:p>
            <a:r>
              <a:rPr lang="en-US" dirty="0"/>
              <a:t>IMERG and 3B42 trend high at high rates</a:t>
            </a:r>
          </a:p>
          <a:p>
            <a:r>
              <a:rPr lang="en-US" dirty="0"/>
              <a:t>At this spatial scale, error is roughly multiplicative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Slide Courtesy J. Wang (SSAI; NASA/GSFC 612)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148" t="2221" r="5186" b="11112"/>
          <a:stretch/>
        </p:blipFill>
        <p:spPr>
          <a:xfrm>
            <a:off x="4203134" y="2590800"/>
            <a:ext cx="3782557" cy="3378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49" t="2223" r="5185" b="11111"/>
          <a:stretch/>
        </p:blipFill>
        <p:spPr>
          <a:xfrm>
            <a:off x="8164015" y="2590800"/>
            <a:ext cx="3782557" cy="3371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799" t="2292" r="5535" b="11161"/>
          <a:stretch/>
        </p:blipFill>
        <p:spPr>
          <a:xfrm>
            <a:off x="242251" y="2590800"/>
            <a:ext cx="3782557" cy="33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14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n-US" dirty="0"/>
              <a:t>Validation – Snow in IMERG, NWS WSR88D, 12 March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/>
          <a:lstStyle/>
          <a:p>
            <a:r>
              <a:rPr lang="en-US" dirty="0"/>
              <a:t>IMERG converted to </a:t>
            </a:r>
            <a:r>
              <a:rPr lang="en-US" dirty="0" err="1"/>
              <a:t>dBZ</a:t>
            </a:r>
            <a:r>
              <a:rPr lang="en-US" dirty="0"/>
              <a:t>, WSR88D in </a:t>
            </a:r>
            <a:r>
              <a:rPr lang="en-US" dirty="0" err="1"/>
              <a:t>dBZ</a:t>
            </a:r>
            <a:r>
              <a:rPr lang="en-US" dirty="0"/>
              <a:t>; both original resolution</a:t>
            </a:r>
          </a:p>
          <a:p>
            <a:r>
              <a:rPr lang="en-US" dirty="0"/>
              <a:t>Hang-back line in radar missing in IMERG</a:t>
            </a:r>
          </a:p>
          <a:p>
            <a:r>
              <a:rPr lang="en-US" dirty="0"/>
              <a:t>2-5” of snow with near-blizzard conditions at Cleveland, Ohio, ~1900 UTC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Slide Courtesy of </a:t>
            </a:r>
            <a:r>
              <a:rPr lang="en-US" dirty="0">
                <a:latin typeface="Arial"/>
              </a:rPr>
              <a:t>B. Rose (Weather Channel)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0640">
            <a:off x="789155" y="4418700"/>
            <a:ext cx="3086981" cy="1508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38" y="2614952"/>
            <a:ext cx="2589214" cy="1663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21724">
            <a:off x="8495196" y="4446937"/>
            <a:ext cx="2527030" cy="1696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621"/>
          <a:stretch/>
        </p:blipFill>
        <p:spPr>
          <a:xfrm rot="913794">
            <a:off x="4894739" y="4361612"/>
            <a:ext cx="2334465" cy="18056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771" y="2614953"/>
            <a:ext cx="2294401" cy="16635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062" y="2614953"/>
            <a:ext cx="2129299" cy="16635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286635" y="3277452"/>
            <a:ext cx="139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/>
              </a:rPr>
              <a:t>IMERG (</a:t>
            </a:r>
            <a:r>
              <a:rPr lang="en-US" sz="1600" b="1" dirty="0" err="1">
                <a:cs typeface="Arial"/>
              </a:rPr>
              <a:t>dBZ</a:t>
            </a:r>
            <a:r>
              <a:rPr lang="en-US" sz="1600" b="1" dirty="0">
                <a:cs typeface="Arial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380871" y="5003664"/>
            <a:ext cx="15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/>
              </a:rPr>
              <a:t>WSR88D (</a:t>
            </a:r>
            <a:r>
              <a:rPr lang="en-US" sz="1600" b="1" dirty="0" err="1">
                <a:cs typeface="Arial"/>
              </a:rPr>
              <a:t>dBZ</a:t>
            </a:r>
            <a:r>
              <a:rPr lang="en-US" sz="1600" b="1" dirty="0">
                <a:cs typeface="Arial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8038" y="2666590"/>
            <a:ext cx="1367308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1700 UTC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14771" y="2666590"/>
            <a:ext cx="1367308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1800 UTC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94062" y="2666590"/>
            <a:ext cx="1367308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1900 UTC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1833" y="4412030"/>
            <a:ext cx="1081579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1700 UTC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52902" y="4390233"/>
            <a:ext cx="1091046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1800 UTC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30911" y="4386222"/>
            <a:ext cx="1121101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1900 UTC</a:t>
            </a:r>
          </a:p>
        </p:txBody>
      </p:sp>
    </p:spTree>
    <p:extLst>
      <p:ext uri="{BB962C8B-B14F-4D97-AF65-F5344CB8AC3E}">
        <p14:creationId xmlns:p14="http://schemas.microsoft.com/office/powerpoint/2010/main" val="716326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Supercells in IMERG, NWS WSR88D, July 22,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28600" algn="l"/>
              </a:tabLst>
            </a:pPr>
            <a:r>
              <a:rPr lang="en-US" dirty="0">
                <a:solidFill>
                  <a:srgbClr val="000000"/>
                </a:solidFill>
              </a:rPr>
              <a:t>IMERG converted to </a:t>
            </a:r>
            <a:r>
              <a:rPr lang="en-US" dirty="0" err="1">
                <a:solidFill>
                  <a:srgbClr val="000000"/>
                </a:solidFill>
              </a:rPr>
              <a:t>dBZ</a:t>
            </a:r>
            <a:r>
              <a:rPr lang="en-US" dirty="0">
                <a:solidFill>
                  <a:srgbClr val="000000"/>
                </a:solidFill>
              </a:rPr>
              <a:t>, WSR88D in </a:t>
            </a:r>
            <a:r>
              <a:rPr lang="en-US" dirty="0" err="1">
                <a:solidFill>
                  <a:srgbClr val="000000"/>
                </a:solidFill>
              </a:rPr>
              <a:t>dBZ</a:t>
            </a:r>
            <a:r>
              <a:rPr lang="en-US" dirty="0">
                <a:solidFill>
                  <a:srgbClr val="000000"/>
                </a:solidFill>
              </a:rPr>
              <a:t>; both original resolution</a:t>
            </a:r>
          </a:p>
          <a:p>
            <a:pPr>
              <a:tabLst>
                <a:tab pos="228600" algn="l"/>
              </a:tabLst>
            </a:pPr>
            <a:r>
              <a:rPr lang="en-US" dirty="0">
                <a:solidFill>
                  <a:srgbClr val="000000"/>
                </a:solidFill>
              </a:rPr>
              <a:t>IMERG has good placement of supercells</a:t>
            </a:r>
          </a:p>
          <a:p>
            <a:pPr>
              <a:tabLst>
                <a:tab pos="228600" algn="l"/>
              </a:tabLst>
            </a:pPr>
            <a:r>
              <a:rPr lang="en-US" dirty="0">
                <a:solidFill>
                  <a:srgbClr val="000000"/>
                </a:solidFill>
              </a:rPr>
              <a:t>Anvils more prominent in IMERG, lower maximum values (resolution?)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6189030"/>
            <a:ext cx="11704320" cy="314859"/>
          </a:xfrm>
        </p:spPr>
        <p:txBody>
          <a:bodyPr/>
          <a:lstStyle/>
          <a:p>
            <a:r>
              <a:rPr lang="en-US" dirty="0"/>
              <a:t>Slide Courtesy of </a:t>
            </a:r>
            <a:r>
              <a:rPr lang="en-US" dirty="0">
                <a:latin typeface="Arial"/>
              </a:rPr>
              <a:t>B. Rose (Weather Channel)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92" y="2632811"/>
            <a:ext cx="2938329" cy="17599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0" y="4454144"/>
            <a:ext cx="3765073" cy="1811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97" y="2624380"/>
            <a:ext cx="2963958" cy="1768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902" y="4450428"/>
            <a:ext cx="3328748" cy="1814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59" y="4458155"/>
            <a:ext cx="3115602" cy="18110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600" y="2632107"/>
            <a:ext cx="3013120" cy="1760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286635" y="3277452"/>
            <a:ext cx="139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/>
              </a:rPr>
              <a:t>IMERG (</a:t>
            </a:r>
            <a:r>
              <a:rPr lang="en-US" sz="1600" b="1" dirty="0" err="1">
                <a:cs typeface="Arial"/>
              </a:rPr>
              <a:t>dBZ</a:t>
            </a:r>
            <a:r>
              <a:rPr lang="en-US" sz="1600" b="1" dirty="0">
                <a:cs typeface="Arial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80871" y="5003664"/>
            <a:ext cx="15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/>
              </a:rPr>
              <a:t>WSR88D (</a:t>
            </a:r>
            <a:r>
              <a:rPr lang="en-US" sz="1600" b="1" dirty="0" err="1">
                <a:cs typeface="Arial"/>
              </a:rPr>
              <a:t>dBZ</a:t>
            </a:r>
            <a:r>
              <a:rPr lang="en-US" sz="1600" b="1" dirty="0">
                <a:cs typeface="Arial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3492" y="3911822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1900 UTC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9297" y="3911822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2000 UTC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8600" y="3911822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cs typeface="Arial"/>
              </a:rPr>
              <a:t>2130 </a:t>
            </a:r>
            <a:r>
              <a:rPr lang="en-US" sz="2000" dirty="0">
                <a:cs typeface="Arial"/>
              </a:rPr>
              <a:t>UTC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120" y="5794148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1900 UTC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6902" y="5794148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2000 UTC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07359" y="5794148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cs typeface="Arial"/>
              </a:rPr>
              <a:t>2130 </a:t>
            </a:r>
            <a:r>
              <a:rPr lang="en-US" sz="2000" dirty="0">
                <a:cs typeface="Arial"/>
              </a:rPr>
              <a:t>UTC</a:t>
            </a:r>
          </a:p>
        </p:txBody>
      </p:sp>
    </p:spTree>
    <p:extLst>
      <p:ext uri="{BB962C8B-B14F-4D97-AF65-F5344CB8AC3E}">
        <p14:creationId xmlns:p14="http://schemas.microsoft.com/office/powerpoint/2010/main" val="1336353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– Daily IERG and Pocomoke Fine-Scale Grid, April-Aug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23 surface gauges in a 6x5 km near Wallops Island, Virginia</a:t>
            </a:r>
          </a:p>
          <a:p>
            <a:r>
              <a:rPr lang="en-US" dirty="0"/>
              <a:t>Excellent correlation for most events (warm season)</a:t>
            </a:r>
          </a:p>
          <a:p>
            <a:r>
              <a:rPr lang="en-US" dirty="0"/>
              <a:t>Both over- and under-estimates for largest events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</a:rPr>
              <a:t>Slide courtesy J. Tan (UMBC; WFF)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02276" y="2621759"/>
            <a:ext cx="9184272" cy="3592641"/>
            <a:chOff x="1775828" y="2392437"/>
            <a:chExt cx="9184272" cy="35926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337" b="51851"/>
            <a:stretch/>
          </p:blipFill>
          <p:spPr>
            <a:xfrm>
              <a:off x="2132012" y="2392437"/>
              <a:ext cx="8828088" cy="33039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12556" y="5646524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 Rounded MT Std" charset="0"/>
                  <a:ea typeface="Arial Rounded MT Std" charset="0"/>
                  <a:cs typeface="Arial Rounded MT Std" charset="0"/>
                </a:rPr>
                <a:t>days after April 1, 2014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293146" y="3875120"/>
              <a:ext cx="3303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 Rounded MT Std" charset="0"/>
                  <a:ea typeface="Arial Rounded MT Std" charset="0"/>
                  <a:cs typeface="Arial Rounded MT Std" charset="0"/>
                </a:rPr>
                <a:t>daily accumulation (mm)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316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Precipitation Remote Sensing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>
              <a:buNone/>
            </a:pPr>
            <a:r>
              <a:rPr lang="en-US" b="1" dirty="0"/>
              <a:t>Passive Remote Sensing</a:t>
            </a:r>
            <a:r>
              <a:rPr lang="en-US" dirty="0"/>
              <a:t>: Inferred indirectly from emitted infrared (IR) radiation by clouds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Image Credit (Left): UCAR COMET, </a:t>
            </a:r>
            <a:r>
              <a:rPr lang="en-US">
                <a:hlinkClick r:id="rId3"/>
              </a:rPr>
              <a:t>comet.ucar.edu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456192" y="2062556"/>
            <a:ext cx="9276440" cy="3874851"/>
            <a:chOff x="1005078" y="2133600"/>
            <a:chExt cx="9106362" cy="3803808"/>
          </a:xfrm>
        </p:grpSpPr>
        <p:grpSp>
          <p:nvGrpSpPr>
            <p:cNvPr id="6" name="Group 5"/>
            <p:cNvGrpSpPr/>
            <p:nvPr/>
          </p:nvGrpSpPr>
          <p:grpSpPr>
            <a:xfrm>
              <a:off x="1005078" y="2133600"/>
              <a:ext cx="5110574" cy="3803808"/>
              <a:chOff x="586108" y="1578149"/>
              <a:chExt cx="4671691" cy="347624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108" y="1578149"/>
                <a:ext cx="4671691" cy="347624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" name="Straight Connector 3"/>
              <p:cNvCxnSpPr/>
              <p:nvPr/>
            </p:nvCxnSpPr>
            <p:spPr>
              <a:xfrm flipV="1">
                <a:off x="2895600" y="1882501"/>
                <a:ext cx="0" cy="272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410830" y="1882501"/>
                <a:ext cx="0" cy="272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7542" y="2133600"/>
              <a:ext cx="3783898" cy="380380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4505257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Remote Sensing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n-US" sz="2400" b="1" dirty="0"/>
              <a:t>Passive Remote Sensing</a:t>
            </a:r>
            <a:r>
              <a:rPr lang="en-US" sz="2400" dirty="0"/>
              <a:t>: Inferred indirectly from reflected  solar visible (VIS) radiation by clouds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Image Credit (Left): UCAR COMET, </a:t>
            </a:r>
            <a:r>
              <a:rPr lang="en-US" dirty="0">
                <a:hlinkClick r:id="rId3"/>
              </a:rPr>
              <a:t>comet.ucar.edu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47918" y="2175706"/>
            <a:ext cx="6607895" cy="3578740"/>
            <a:chOff x="312330" y="1882501"/>
            <a:chExt cx="4627616" cy="250559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456" y="1882501"/>
              <a:ext cx="3640092" cy="2505597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312330" y="2554304"/>
              <a:ext cx="610856" cy="22332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Arrow 14"/>
            <p:cNvSpPr/>
            <p:nvPr/>
          </p:nvSpPr>
          <p:spPr>
            <a:xfrm rot="10800000">
              <a:off x="4329090" y="2386808"/>
              <a:ext cx="610856" cy="22332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89267" y="2000712"/>
            <a:ext cx="3529624" cy="3928729"/>
            <a:chOff x="6813784" y="2215141"/>
            <a:chExt cx="3529624" cy="3928729"/>
          </a:xfrm>
        </p:grpSpPr>
        <p:sp>
          <p:nvSpPr>
            <p:cNvPr id="30" name="Rectangle 29"/>
            <p:cNvSpPr/>
            <p:nvPr/>
          </p:nvSpPr>
          <p:spPr>
            <a:xfrm>
              <a:off x="6813784" y="2215141"/>
              <a:ext cx="3529624" cy="3928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178"/>
            <a:stretch>
              <a:fillRect/>
            </a:stretch>
          </p:blipFill>
          <p:spPr>
            <a:xfrm>
              <a:off x="6813784" y="2215141"/>
              <a:ext cx="3145745" cy="3928729"/>
            </a:xfrm>
            <a:custGeom>
              <a:avLst/>
              <a:gdLst>
                <a:gd name="connsiteX0" fmla="*/ 0 w 3145745"/>
                <a:gd name="connsiteY0" fmla="*/ 0 h 3928729"/>
                <a:gd name="connsiteX1" fmla="*/ 3145745 w 3145745"/>
                <a:gd name="connsiteY1" fmla="*/ 0 h 3928729"/>
                <a:gd name="connsiteX2" fmla="*/ 3145745 w 3145745"/>
                <a:gd name="connsiteY2" fmla="*/ 3928729 h 3928729"/>
                <a:gd name="connsiteX3" fmla="*/ 0 w 3145745"/>
                <a:gd name="connsiteY3" fmla="*/ 3928729 h 392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5745" h="3928729">
                  <a:moveTo>
                    <a:pt x="0" y="0"/>
                  </a:moveTo>
                  <a:lnTo>
                    <a:pt x="3145745" y="0"/>
                  </a:lnTo>
                  <a:lnTo>
                    <a:pt x="3145745" y="3928729"/>
                  </a:lnTo>
                  <a:lnTo>
                    <a:pt x="0" y="3928729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993524618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 Remote Sensing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n-US" sz="2400" b="1" dirty="0"/>
              <a:t>Passive Remote Sensing</a:t>
            </a:r>
            <a:r>
              <a:rPr lang="en-US" sz="2400" dirty="0"/>
              <a:t>: Estimated from microwave radiation emitted or scattered by precipitation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Image Credit (Left): UCAR COMET, </a:t>
            </a:r>
            <a:r>
              <a:rPr lang="en-US" dirty="0">
                <a:hlinkClick r:id="rId3"/>
              </a:rPr>
              <a:t>comet.ucar.edu</a:t>
            </a:r>
            <a:endParaRPr lang="en-US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5070764" y="1981200"/>
            <a:ext cx="6635994" cy="3896494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n-lt"/>
              </a:rPr>
              <a:t>The lower frequencies, referred to as “emissions channels,” measure precipitation mainly from energy emitted by raindrops (37 GHz)</a:t>
            </a:r>
          </a:p>
          <a:p>
            <a:r>
              <a:rPr lang="en-US" sz="2400" dirty="0">
                <a:latin typeface="+mn-lt"/>
              </a:rPr>
              <a:t>The higher frequencies, or “scattering channels,” gather energy scattered by ice particles above the freezing level (85 GHz)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0156" y="1981200"/>
            <a:ext cx="4472705" cy="3785286"/>
            <a:chOff x="482067" y="2185061"/>
            <a:chExt cx="4472705" cy="3785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15" b="7355"/>
            <a:stretch/>
          </p:blipFill>
          <p:spPr>
            <a:xfrm>
              <a:off x="482067" y="2185061"/>
              <a:ext cx="4472705" cy="345374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2151649" y="2957098"/>
              <a:ext cx="0" cy="227750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79521" y="2957098"/>
              <a:ext cx="0" cy="227750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05348" y="5477927"/>
              <a:ext cx="1389266" cy="492420"/>
            </a:xfrm>
            <a:prstGeom prst="rect">
              <a:avLst/>
            </a:prstGeom>
            <a:noFill/>
          </p:spPr>
          <p:txBody>
            <a:bodyPr wrap="square" lIns="121899" tIns="60949" rIns="121899" bIns="60949" rtlCol="0">
              <a:spAutoFit/>
            </a:bodyPr>
            <a:lstStyle/>
            <a:p>
              <a:pPr algn="ctr"/>
              <a:r>
                <a:rPr lang="en-US" b="1" dirty="0"/>
                <a:t> </a:t>
              </a:r>
              <a:r>
                <a:rPr lang="en-US" b="1" dirty="0">
                  <a:solidFill>
                    <a:srgbClr val="FF0000"/>
                  </a:solidFill>
                </a:rPr>
                <a:t>85 GHz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698140" y="5492212"/>
              <a:ext cx="12266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37 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27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Precipitation Remote Sensing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n-US" sz="2400" b="1" dirty="0"/>
              <a:t>Active Remote Sensing:</a:t>
            </a:r>
            <a:r>
              <a:rPr lang="en-US" sz="2400" dirty="0"/>
              <a:t> Estimated from back-scattered microwave radiation transmitted by radars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Image Credit: Paul Messina, Hunter College</a:t>
            </a:r>
          </a:p>
        </p:txBody>
      </p:sp>
      <p:pic>
        <p:nvPicPr>
          <p:cNvPr id="3" name="Picture 2" descr="remote_sensing_diagram_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2517" y="2013815"/>
            <a:ext cx="3469965" cy="39894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781" b="81"/>
          <a:stretch>
            <a:fillRect/>
          </a:stretch>
        </p:blipFill>
        <p:spPr>
          <a:xfrm>
            <a:off x="480224" y="2013815"/>
            <a:ext cx="3222479" cy="3989471"/>
          </a:xfrm>
          <a:custGeom>
            <a:avLst/>
            <a:gdLst>
              <a:gd name="connsiteX0" fmla="*/ 0 w 3173415"/>
              <a:gd name="connsiteY0" fmla="*/ 0 h 3928729"/>
              <a:gd name="connsiteX1" fmla="*/ 3173415 w 3173415"/>
              <a:gd name="connsiteY1" fmla="*/ 0 h 3928729"/>
              <a:gd name="connsiteX2" fmla="*/ 3173415 w 3173415"/>
              <a:gd name="connsiteY2" fmla="*/ 3928729 h 3928729"/>
              <a:gd name="connsiteX3" fmla="*/ 0 w 3173415"/>
              <a:gd name="connsiteY3" fmla="*/ 3928729 h 392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415" h="3928729">
                <a:moveTo>
                  <a:pt x="0" y="0"/>
                </a:moveTo>
                <a:lnTo>
                  <a:pt x="3173415" y="0"/>
                </a:lnTo>
                <a:lnTo>
                  <a:pt x="3173415" y="3928729"/>
                </a:lnTo>
                <a:lnTo>
                  <a:pt x="0" y="3928729"/>
                </a:lnTo>
                <a:close/>
              </a:path>
            </a:pathLst>
          </a:custGeom>
        </p:spPr>
      </p:pic>
      <p:sp>
        <p:nvSpPr>
          <p:cNvPr id="21" name="Content Placeholder 3"/>
          <p:cNvSpPr txBox="1">
            <a:spLocks/>
          </p:cNvSpPr>
          <p:nvPr/>
        </p:nvSpPr>
        <p:spPr>
          <a:xfrm>
            <a:off x="7650454" y="2171243"/>
            <a:ext cx="4056303" cy="3549023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n-lt"/>
              </a:rPr>
              <a:t>NASA Satellites TRMM and GPM use K-band radar</a:t>
            </a:r>
          </a:p>
          <a:p>
            <a:r>
              <a:rPr lang="en-US" sz="2400" dirty="0">
                <a:latin typeface="+mn-lt"/>
              </a:rPr>
              <a:t>K-band generally has a frequency range within 27-40 GHz and 12-18 GHz</a:t>
            </a:r>
          </a:p>
        </p:txBody>
      </p:sp>
    </p:spTree>
    <p:extLst>
      <p:ext uri="{BB962C8B-B14F-4D97-AF65-F5344CB8AC3E}">
        <p14:creationId xmlns:p14="http://schemas.microsoft.com/office/powerpoint/2010/main" val="82342781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13875</TotalTime>
  <Words>3769</Words>
  <Application>Microsoft Office PowerPoint</Application>
  <PresentationFormat>Custom</PresentationFormat>
  <Paragraphs>560</Paragraphs>
  <Slides>58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Arial Rounded MT Std</vt:lpstr>
      <vt:lpstr>Calibri</vt:lpstr>
      <vt:lpstr>Century Gothic</vt:lpstr>
      <vt:lpstr>ARSET</vt:lpstr>
      <vt:lpstr>GPM Mission Overview</vt:lpstr>
      <vt:lpstr>Learning Objectives</vt:lpstr>
      <vt:lpstr>Presentation Outline</vt:lpstr>
      <vt:lpstr>Precipitation Remote Sensing</vt:lpstr>
      <vt:lpstr>Spectral Bands Used for Precipitation Remote Sensing</vt:lpstr>
      <vt:lpstr>Precipitation Remote Sensing</vt:lpstr>
      <vt:lpstr>Precipitation Remote Sensing</vt:lpstr>
      <vt:lpstr>Precipitation Remote Sensing</vt:lpstr>
      <vt:lpstr>Precipitation Remote Sensing</vt:lpstr>
      <vt:lpstr>NASA Precipitation Missions and Data</vt:lpstr>
      <vt:lpstr>GPM and TRMM</vt:lpstr>
      <vt:lpstr>TRMM Sensors</vt:lpstr>
      <vt:lpstr>TRMM Sensors</vt:lpstr>
      <vt:lpstr>TRMM Microwave Imager (TMI)</vt:lpstr>
      <vt:lpstr>TRMM Microwave Imager (TMI)</vt:lpstr>
      <vt:lpstr>Precipitation Radar (PR)</vt:lpstr>
      <vt:lpstr>GPM Satellite &amp; Sensors</vt:lpstr>
      <vt:lpstr>GPM Microwave Imager (GMI)</vt:lpstr>
      <vt:lpstr>GPM Microwave Imager (GMI)</vt:lpstr>
      <vt:lpstr>Dual Precipitation Radar (DPR)</vt:lpstr>
      <vt:lpstr>TRMM and GPM Comparison</vt:lpstr>
      <vt:lpstr>Importance of TRMM Data Products</vt:lpstr>
      <vt:lpstr>Precipitation Algorithms for TRMM and GPM</vt:lpstr>
      <vt:lpstr>Summary of TRMM Level-2 Precipitation Products</vt:lpstr>
      <vt:lpstr>Summary of TRMM Level-3 Precipitation Products</vt:lpstr>
      <vt:lpstr>Summary of GPM Level-2 Precipitation Products</vt:lpstr>
      <vt:lpstr>Summary of GPM Level-3 Precipitation Products</vt:lpstr>
      <vt:lpstr>Multi-Satellite Algorithms for TRMM and GPM</vt:lpstr>
      <vt:lpstr>TRMM Multi-satellite Precipitation Analysis (TMPA)</vt:lpstr>
      <vt:lpstr>Integrated Multi-satellitE Retrievals for GPM (IMERG)</vt:lpstr>
      <vt:lpstr>Integrated Multi-satellitE Retrievals for GPM (IMERG)</vt:lpstr>
      <vt:lpstr>TMPA and IMERG</vt:lpstr>
      <vt:lpstr>TRMM and GPM Data Type Convention</vt:lpstr>
      <vt:lpstr>GPM File Name Convention</vt:lpstr>
      <vt:lpstr>Trade-Offs Between Level 2 and Level 3 Precipitation Data Products</vt:lpstr>
      <vt:lpstr>TRMM and GPM Data Access and Visualization</vt:lpstr>
      <vt:lpstr>Precipitation Data Access Tools</vt:lpstr>
      <vt:lpstr>Precipitation Measurement Missions</vt:lpstr>
      <vt:lpstr>Precipitation Measurement Missions: Data Access</vt:lpstr>
      <vt:lpstr>Precipitation Measurement Missions: Data Sources</vt:lpstr>
      <vt:lpstr>PPS &amp; STORM http://storm.pps.eosdis.nasa.gov/storm </vt:lpstr>
      <vt:lpstr>Precipitation Processing System: STORM</vt:lpstr>
      <vt:lpstr>Giovanni http://giovanni.gsfc.nasa.gov/ </vt:lpstr>
      <vt:lpstr>PowerPoint Presentation</vt:lpstr>
      <vt:lpstr>Demonstration: Data Visualization</vt:lpstr>
      <vt:lpstr>Demonstration of STORM and Giovanni</vt:lpstr>
      <vt:lpstr>Questions for Discussion</vt:lpstr>
      <vt:lpstr>Next   Hands-on Exercise: Precipitation Data Access &amp; Analysis</vt:lpstr>
      <vt:lpstr>Extra Slides: GPM Data Validation From https://pmm.nasa.gov/training </vt:lpstr>
      <vt:lpstr>GPM Data Product Validation</vt:lpstr>
      <vt:lpstr>GPM Data Product Validation</vt:lpstr>
      <vt:lpstr>GPM and TRMM Level-2 Data Product Comparison</vt:lpstr>
      <vt:lpstr>GPM and TRMM Level-2 Data Product Comparison</vt:lpstr>
      <vt:lpstr>Validation – 3-hourly, 0.25° IMERG, 3B42, MRMS for June 15, 2014</vt:lpstr>
      <vt:lpstr>Validation – 3-hourly, CONUS-avg. IMERG, 3B42, MRMS for April – July 2014</vt:lpstr>
      <vt:lpstr>Validation – Snow in IMERG, NWS WSR88D, 12 March 2014</vt:lpstr>
      <vt:lpstr>Validation – Supercells in IMERG, NWS WSR88D, July 22, 2014</vt:lpstr>
      <vt:lpstr>Validation – Daily IERG and Pocomoke Fine-Scale Grid, April-Aug 2014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537</cp:revision>
  <dcterms:created xsi:type="dcterms:W3CDTF">2016-01-25T16:50:10Z</dcterms:created>
  <dcterms:modified xsi:type="dcterms:W3CDTF">2022-10-26T19:25:59Z</dcterms:modified>
</cp:coreProperties>
</file>